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handoutMasterIdLst>
    <p:handoutMasterId r:id="rId72"/>
  </p:handoutMasterIdLst>
  <p:sldIdLst>
    <p:sldId id="256" r:id="rId2"/>
    <p:sldId id="317" r:id="rId3"/>
    <p:sldId id="257" r:id="rId4"/>
    <p:sldId id="259" r:id="rId5"/>
    <p:sldId id="260" r:id="rId6"/>
    <p:sldId id="261" r:id="rId7"/>
    <p:sldId id="262" r:id="rId8"/>
    <p:sldId id="307" r:id="rId9"/>
    <p:sldId id="263" r:id="rId10"/>
    <p:sldId id="264" r:id="rId11"/>
    <p:sldId id="265" r:id="rId12"/>
    <p:sldId id="266" r:id="rId13"/>
    <p:sldId id="267" r:id="rId14"/>
    <p:sldId id="268" r:id="rId15"/>
    <p:sldId id="269" r:id="rId16"/>
    <p:sldId id="270" r:id="rId17"/>
    <p:sldId id="308" r:id="rId18"/>
    <p:sldId id="318" r:id="rId19"/>
    <p:sldId id="309" r:id="rId20"/>
    <p:sldId id="319" r:id="rId21"/>
    <p:sldId id="310" r:id="rId22"/>
    <p:sldId id="273" r:id="rId23"/>
    <p:sldId id="323" r:id="rId24"/>
    <p:sldId id="325" r:id="rId25"/>
    <p:sldId id="324" r:id="rId26"/>
    <p:sldId id="274" r:id="rId27"/>
    <p:sldId id="326" r:id="rId28"/>
    <p:sldId id="275" r:id="rId29"/>
    <p:sldId id="276" r:id="rId30"/>
    <p:sldId id="277" r:id="rId31"/>
    <p:sldId id="278" r:id="rId32"/>
    <p:sldId id="279" r:id="rId33"/>
    <p:sldId id="280" r:id="rId34"/>
    <p:sldId id="281" r:id="rId35"/>
    <p:sldId id="282" r:id="rId36"/>
    <p:sldId id="283" r:id="rId37"/>
    <p:sldId id="311" r:id="rId38"/>
    <p:sldId id="312" r:id="rId39"/>
    <p:sldId id="313" r:id="rId40"/>
    <p:sldId id="284" r:id="rId41"/>
    <p:sldId id="329" r:id="rId42"/>
    <p:sldId id="328" r:id="rId43"/>
    <p:sldId id="327" r:id="rId44"/>
    <p:sldId id="314" r:id="rId45"/>
    <p:sldId id="285" r:id="rId46"/>
    <p:sldId id="286" r:id="rId47"/>
    <p:sldId id="330" r:id="rId48"/>
    <p:sldId id="287" r:id="rId49"/>
    <p:sldId id="315" r:id="rId50"/>
    <p:sldId id="288" r:id="rId51"/>
    <p:sldId id="289" r:id="rId52"/>
    <p:sldId id="290" r:id="rId53"/>
    <p:sldId id="291" r:id="rId54"/>
    <p:sldId id="292" r:id="rId55"/>
    <p:sldId id="293" r:id="rId56"/>
    <p:sldId id="294" r:id="rId57"/>
    <p:sldId id="295" r:id="rId58"/>
    <p:sldId id="296" r:id="rId59"/>
    <p:sldId id="297" r:id="rId60"/>
    <p:sldId id="298" r:id="rId61"/>
    <p:sldId id="299" r:id="rId62"/>
    <p:sldId id="300" r:id="rId63"/>
    <p:sldId id="301" r:id="rId64"/>
    <p:sldId id="302" r:id="rId65"/>
    <p:sldId id="320" r:id="rId66"/>
    <p:sldId id="321" r:id="rId67"/>
    <p:sldId id="322" r:id="rId68"/>
    <p:sldId id="306" r:id="rId69"/>
    <p:sldId id="303" r:id="rId70"/>
    <p:sldId id="304" r:id="rId7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38" autoAdjust="0"/>
  </p:normalViewPr>
  <p:slideViewPr>
    <p:cSldViewPr>
      <p:cViewPr varScale="1">
        <p:scale>
          <a:sx n="86" d="100"/>
          <a:sy n="86"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59E3420-A374-4815-81F0-91285B88A957}" type="datetimeFigureOut">
              <a:rPr lang="en-US"/>
              <a:pPr>
                <a:defRPr/>
              </a:pPr>
              <a:t>12/12/2012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FEF6E34-ED5C-42E2-BD82-9FEF2E765FB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1935D712-A417-4A79-BF2C-EC2B6CAB54C1}" type="datetimeFigureOut">
              <a:rPr lang="en-US"/>
              <a:pPr>
                <a:defRPr/>
              </a:pPr>
              <a:t>12/12/2012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24182AE3-2BAE-4535-B0F0-0B940A0F72C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59799422-947C-432C-9F68-675E382C1403}" type="datetimeFigureOut">
              <a:rPr lang="en-US"/>
              <a:pPr>
                <a:defRPr/>
              </a:pPr>
              <a:t>12/12/2012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A8D0A89-49A5-4E2F-9966-AF023B1B435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1AD33F5-BFE6-4145-BA36-73CF20B9A667}" type="datetimeFigureOut">
              <a:rPr lang="en-US"/>
              <a:pPr>
                <a:defRPr/>
              </a:pPr>
              <a:t>12/12/2012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D88D72-9E49-4EB9-8E0D-ABE55F54028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5A92CC1E-285F-4721-852B-4B36BFE03023}" type="datetimeFigureOut">
              <a:rPr lang="en-US"/>
              <a:pPr>
                <a:defRPr/>
              </a:pPr>
              <a:t>12/12/2012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AFC91E94-AF93-45AA-8D8C-4BD4C10C28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0DEFF002-5604-4C35-82A3-96429BD9DFDF}" type="datetimeFigureOut">
              <a:rPr lang="en-US"/>
              <a:pPr>
                <a:defRPr/>
              </a:pPr>
              <a:t>12/12/2012</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2158AA82-1887-44E6-BCBE-0528018EE10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A87A8966-E85E-4900-AAF8-2C57F5B109EC}" type="datetimeFigureOut">
              <a:rPr lang="en-US"/>
              <a:pPr>
                <a:defRPr/>
              </a:pPr>
              <a:t>12/12/2012</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89C346A-644C-4CBA-95EA-4968980030F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584BF892-7E24-441F-BC8A-6D408E747AFA}" type="datetimeFigureOut">
              <a:rPr lang="en-US"/>
              <a:pPr>
                <a:defRPr/>
              </a:pPr>
              <a:t>12/12/2012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73D2D3B7-31DA-4566-8BB9-1FD7BE03B65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191864FE-1911-43F3-8215-84AA2091B369}" type="datetimeFigureOut">
              <a:rPr lang="en-US"/>
              <a:pPr>
                <a:defRPr/>
              </a:pPr>
              <a:t>12/12/2012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166B23F3-FA5E-4790-985B-B3EDD5FFF41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EE7039F5-1877-4D68-862B-29C4EE4580D1}" type="datetimeFigureOut">
              <a:rPr lang="en-US"/>
              <a:pPr>
                <a:defRPr/>
              </a:pPr>
              <a:t>12/12/2012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2774E8B2-3FC3-4371-8EFB-AB8F521FC6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8080C35D-04AD-48D5-91D6-4A5F691CA825}" type="datetimeFigureOut">
              <a:rPr lang="en-US"/>
              <a:pPr>
                <a:defRPr/>
              </a:pPr>
              <a:t>12/12/2012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64B4C5D-6BA3-4FA0-8C96-8086B8FBDBA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EFDC89FC-A02F-44C0-B95A-C67380E0F681}" type="datetimeFigureOut">
              <a:rPr lang="en-US"/>
              <a:pPr>
                <a:defRPr/>
              </a:pPr>
              <a:t>12/12/2012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EA3CFBD-A073-4671-B0C9-C250492D538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2A153D76-8382-4D9A-A4D3-529E2457C877}" type="datetimeFigureOut">
              <a:rPr lang="en-US"/>
              <a:pPr>
                <a:defRPr/>
              </a:pPr>
              <a:t>12/12/2012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D438649D-131C-4857-AABF-F0A4A049245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91"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295400"/>
            <a:ext cx="8229600" cy="1143000"/>
          </a:xfrm>
        </p:spPr>
        <p:txBody>
          <a:bodyPr>
            <a:noAutofit/>
          </a:bodyPr>
          <a:lstStyle/>
          <a:p>
            <a:pPr eaLnBrk="1" fontAlgn="auto" hangingPunct="1">
              <a:spcAft>
                <a:spcPts val="0"/>
              </a:spcAft>
              <a:defRPr/>
            </a:pPr>
            <a:r>
              <a:rPr lang="en-US" sz="6600" dirty="0" smtClean="0"/>
              <a:t>South Carolina’s Nonferrous Metals Laws</a:t>
            </a:r>
            <a:endParaRPr lang="en-US" sz="6600" dirty="0"/>
          </a:p>
        </p:txBody>
      </p:sp>
      <p:pic>
        <p:nvPicPr>
          <p:cNvPr id="3075" name="Picture 2" descr="Dome Exterior"/>
          <p:cNvPicPr>
            <a:picLocks noChangeAspect="1" noChangeArrowheads="1"/>
          </p:cNvPicPr>
          <p:nvPr/>
        </p:nvPicPr>
        <p:blipFill>
          <a:blip r:embed="rId2" cstate="print"/>
          <a:srcRect/>
          <a:stretch>
            <a:fillRect/>
          </a:stretch>
        </p:blipFill>
        <p:spPr bwMode="auto">
          <a:xfrm>
            <a:off x="3505200" y="3581400"/>
            <a:ext cx="24003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0"/>
            <a:ext cx="8229600" cy="1143000"/>
          </a:xfrm>
        </p:spPr>
        <p:txBody>
          <a:bodyPr>
            <a:noAutofit/>
          </a:bodyPr>
          <a:lstStyle/>
          <a:p>
            <a:pPr eaLnBrk="1" fontAlgn="auto" hangingPunct="1">
              <a:spcAft>
                <a:spcPts val="0"/>
              </a:spcAft>
              <a:defRPr/>
            </a:pPr>
            <a:r>
              <a:rPr lang="en-US" sz="2400" dirty="0" smtClean="0"/>
              <a:t>Definition of Nonferrous Metals </a:t>
            </a:r>
            <a:br>
              <a:rPr lang="en-US" sz="2400" dirty="0" smtClean="0"/>
            </a:br>
            <a:r>
              <a:rPr lang="en-US" sz="2400" dirty="0" smtClean="0"/>
              <a:t>(§ 16‑11‑523(A) and § 16‑17‑680(A)(2))</a:t>
            </a:r>
            <a:endParaRPr lang="en-US" sz="2400" dirty="0"/>
          </a:p>
        </p:txBody>
      </p:sp>
      <p:sp>
        <p:nvSpPr>
          <p:cNvPr id="4099" name="Rectangle 4"/>
          <p:cNvSpPr>
            <a:spLocks noChangeArrowheads="1"/>
          </p:cNvSpPr>
          <p:nvPr/>
        </p:nvSpPr>
        <p:spPr bwMode="auto">
          <a:xfrm>
            <a:off x="228600" y="990600"/>
            <a:ext cx="8610600" cy="5078413"/>
          </a:xfrm>
          <a:prstGeom prst="rect">
            <a:avLst/>
          </a:prstGeom>
          <a:noFill/>
          <a:ln w="9525">
            <a:noFill/>
            <a:miter lim="800000"/>
            <a:headEnd/>
            <a:tailEnd/>
          </a:ln>
        </p:spPr>
        <p:txBody>
          <a:bodyPr>
            <a:spAutoFit/>
          </a:bodyPr>
          <a:lstStyle/>
          <a:p>
            <a:endParaRPr lang="en-US">
              <a:latin typeface="Book Antiqua" pitchFamily="18" charset="0"/>
            </a:endParaRPr>
          </a:p>
          <a:p>
            <a:r>
              <a:rPr lang="en-US">
                <a:latin typeface="Book Antiqua" pitchFamily="18" charset="0"/>
              </a:rPr>
              <a:t>“Nonferrous metals” means metals not containing significant quantities of iron or steel, including, but not limited to:</a:t>
            </a:r>
          </a:p>
          <a:p>
            <a:endParaRPr lang="en-US">
              <a:latin typeface="Book Antiqua" pitchFamily="18" charset="0"/>
            </a:endParaRPr>
          </a:p>
          <a:p>
            <a:r>
              <a:rPr lang="en-US">
                <a:latin typeface="Book Antiqua" pitchFamily="18" charset="0"/>
              </a:rPr>
              <a:t>     copper wire, copper clad steel wire, copper pipe, copper bars, copper sheeting, </a:t>
            </a:r>
          </a:p>
          <a:p>
            <a:endParaRPr lang="en-US">
              <a:latin typeface="Book Antiqua" pitchFamily="18" charset="0"/>
            </a:endParaRPr>
          </a:p>
          <a:p>
            <a:r>
              <a:rPr lang="en-US">
                <a:latin typeface="Book Antiqua" pitchFamily="18" charset="0"/>
              </a:rPr>
              <a:t>     aluminum other than aluminum cans, </a:t>
            </a:r>
          </a:p>
          <a:p>
            <a:endParaRPr lang="en-US">
              <a:latin typeface="Book Antiqua" pitchFamily="18" charset="0"/>
            </a:endParaRPr>
          </a:p>
          <a:p>
            <a:r>
              <a:rPr lang="en-US">
                <a:latin typeface="Book Antiqua" pitchFamily="18" charset="0"/>
              </a:rPr>
              <a:t>     a product that is a mixture of aluminum and copper,</a:t>
            </a:r>
          </a:p>
          <a:p>
            <a:endParaRPr lang="en-US">
              <a:latin typeface="Book Antiqua" pitchFamily="18" charset="0"/>
            </a:endParaRPr>
          </a:p>
          <a:p>
            <a:r>
              <a:rPr lang="en-US">
                <a:latin typeface="Book Antiqua" pitchFamily="18" charset="0"/>
              </a:rPr>
              <a:t>     catalytic converters, </a:t>
            </a:r>
          </a:p>
          <a:p>
            <a:endParaRPr lang="en-US">
              <a:latin typeface="Book Antiqua" pitchFamily="18" charset="0"/>
            </a:endParaRPr>
          </a:p>
          <a:p>
            <a:r>
              <a:rPr lang="en-US">
                <a:latin typeface="Book Antiqua" pitchFamily="18" charset="0"/>
              </a:rPr>
              <a:t>     lead-acid batteries,</a:t>
            </a:r>
          </a:p>
          <a:p>
            <a:endParaRPr lang="en-US">
              <a:latin typeface="Book Antiqua" pitchFamily="18" charset="0"/>
            </a:endParaRPr>
          </a:p>
          <a:p>
            <a:r>
              <a:rPr lang="en-US">
                <a:latin typeface="Book Antiqua" pitchFamily="18" charset="0"/>
              </a:rPr>
              <a:t>     steel propane gas tanks, and </a:t>
            </a:r>
          </a:p>
          <a:p>
            <a:endParaRPr lang="en-US">
              <a:latin typeface="Book Antiqua" pitchFamily="18" charset="0"/>
            </a:endParaRPr>
          </a:p>
          <a:p>
            <a:r>
              <a:rPr lang="en-US">
                <a:latin typeface="Book Antiqua" pitchFamily="18" charset="0"/>
              </a:rPr>
              <a:t>     stainless steel beer kegs or containers.</a:t>
            </a:r>
          </a:p>
          <a:p>
            <a:endParaRPr lang="en-US">
              <a:latin typeface="Book Antiqua" pitchFamily="18" charset="0"/>
            </a:endParaRPr>
          </a:p>
        </p:txBody>
      </p:sp>
      <p:pic>
        <p:nvPicPr>
          <p:cNvPr id="4100" name="Picture 2"/>
          <p:cNvPicPr>
            <a:picLocks noChangeAspect="1" noChangeArrowheads="1"/>
          </p:cNvPicPr>
          <p:nvPr/>
        </p:nvPicPr>
        <p:blipFill>
          <a:blip r:embed="rId2" cstate="print"/>
          <a:srcRect/>
          <a:stretch>
            <a:fillRect/>
          </a:stretch>
        </p:blipFill>
        <p:spPr bwMode="auto">
          <a:xfrm>
            <a:off x="6629400" y="2514600"/>
            <a:ext cx="1066800" cy="933450"/>
          </a:xfrm>
          <a:prstGeom prst="rect">
            <a:avLst/>
          </a:prstGeom>
          <a:noFill/>
          <a:ln w="9525">
            <a:noFill/>
            <a:miter lim="800000"/>
            <a:headEnd/>
            <a:tailEnd/>
          </a:ln>
        </p:spPr>
      </p:pic>
      <p:pic>
        <p:nvPicPr>
          <p:cNvPr id="4101" name="Picture 3"/>
          <p:cNvPicPr>
            <a:picLocks noChangeAspect="1" noChangeArrowheads="1"/>
          </p:cNvPicPr>
          <p:nvPr/>
        </p:nvPicPr>
        <p:blipFill>
          <a:blip r:embed="rId3" cstate="print"/>
          <a:srcRect/>
          <a:stretch>
            <a:fillRect/>
          </a:stretch>
        </p:blipFill>
        <p:spPr bwMode="auto">
          <a:xfrm>
            <a:off x="5257800" y="3886200"/>
            <a:ext cx="1335088" cy="885825"/>
          </a:xfrm>
          <a:prstGeom prst="rect">
            <a:avLst/>
          </a:prstGeom>
          <a:noFill/>
          <a:ln w="9525">
            <a:noFill/>
            <a:miter lim="800000"/>
            <a:headEnd/>
            <a:tailEnd/>
          </a:ln>
        </p:spPr>
      </p:pic>
      <p:pic>
        <p:nvPicPr>
          <p:cNvPr id="4102" name="Picture 5"/>
          <p:cNvPicPr>
            <a:picLocks noChangeAspect="1" noChangeArrowheads="1"/>
          </p:cNvPicPr>
          <p:nvPr/>
        </p:nvPicPr>
        <p:blipFill>
          <a:blip r:embed="rId4" cstate="print"/>
          <a:srcRect/>
          <a:stretch>
            <a:fillRect/>
          </a:stretch>
        </p:blipFill>
        <p:spPr bwMode="auto">
          <a:xfrm>
            <a:off x="7391400" y="3733800"/>
            <a:ext cx="1174750" cy="1123950"/>
          </a:xfrm>
          <a:prstGeom prst="rect">
            <a:avLst/>
          </a:prstGeom>
          <a:noFill/>
          <a:ln w="9525">
            <a:noFill/>
            <a:miter lim="800000"/>
            <a:headEnd/>
            <a:tailEnd/>
          </a:ln>
        </p:spPr>
      </p:pic>
      <p:pic>
        <p:nvPicPr>
          <p:cNvPr id="4103" name="Picture 3"/>
          <p:cNvPicPr>
            <a:picLocks noChangeAspect="1" noChangeArrowheads="1"/>
          </p:cNvPicPr>
          <p:nvPr/>
        </p:nvPicPr>
        <p:blipFill>
          <a:blip r:embed="rId5" cstate="print"/>
          <a:srcRect/>
          <a:stretch>
            <a:fillRect/>
          </a:stretch>
        </p:blipFill>
        <p:spPr bwMode="auto">
          <a:xfrm>
            <a:off x="5486400" y="5410200"/>
            <a:ext cx="1076325" cy="1076325"/>
          </a:xfrm>
          <a:prstGeom prst="rect">
            <a:avLst/>
          </a:prstGeom>
          <a:noFill/>
          <a:ln w="9525">
            <a:noFill/>
            <a:miter lim="800000"/>
            <a:headEnd/>
            <a:tailEnd/>
          </a:ln>
        </p:spPr>
      </p:pic>
      <p:pic>
        <p:nvPicPr>
          <p:cNvPr id="4104" name="Picture 5"/>
          <p:cNvPicPr>
            <a:picLocks noChangeAspect="1" noChangeArrowheads="1"/>
          </p:cNvPicPr>
          <p:nvPr/>
        </p:nvPicPr>
        <p:blipFill>
          <a:blip r:embed="rId6" cstate="print"/>
          <a:srcRect/>
          <a:stretch>
            <a:fillRect/>
          </a:stretch>
        </p:blipFill>
        <p:spPr bwMode="auto">
          <a:xfrm>
            <a:off x="7467600" y="5257800"/>
            <a:ext cx="906463" cy="1379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eaLnBrk="1" fontAlgn="auto" hangingPunct="1">
              <a:spcAft>
                <a:spcPts val="0"/>
              </a:spcAft>
              <a:defRPr/>
            </a:pPr>
            <a:r>
              <a:rPr lang="en-US" sz="4400" dirty="0" smtClean="0"/>
              <a:t>Damaging Property for the Purpose of Obtaining Nonferrous Metals </a:t>
            </a:r>
            <a:br>
              <a:rPr lang="en-US" sz="4400" dirty="0" smtClean="0"/>
            </a:br>
            <a:r>
              <a:rPr lang="en-US" sz="4400" dirty="0" smtClean="0"/>
              <a:t>(§ 16‑11‑523)</a:t>
            </a:r>
            <a:endParaRPr lang="en-US" sz="4400" dirty="0"/>
          </a:p>
        </p:txBody>
      </p:sp>
      <p:pic>
        <p:nvPicPr>
          <p:cNvPr id="5123" name="Picture 4" descr="http://www.airconditionerprotection.com/images/thieves_ac_unit.jpg"/>
          <p:cNvPicPr>
            <a:picLocks noChangeAspect="1" noChangeArrowheads="1"/>
          </p:cNvPicPr>
          <p:nvPr/>
        </p:nvPicPr>
        <p:blipFill>
          <a:blip r:embed="rId2" cstate="print"/>
          <a:srcRect/>
          <a:stretch>
            <a:fillRect/>
          </a:stretch>
        </p:blipFill>
        <p:spPr bwMode="auto">
          <a:xfrm>
            <a:off x="1905000" y="4175125"/>
            <a:ext cx="1589088" cy="1930400"/>
          </a:xfrm>
          <a:prstGeom prst="rect">
            <a:avLst/>
          </a:prstGeom>
          <a:noFill/>
          <a:ln w="9525">
            <a:noFill/>
            <a:miter lim="800000"/>
            <a:headEnd/>
            <a:tailEnd/>
          </a:ln>
        </p:spPr>
      </p:pic>
      <p:pic>
        <p:nvPicPr>
          <p:cNvPr id="5124" name="Picture 4" descr="http://t3.gstatic.com/images?q=tbn:ANd9GcQwO_6dQjqmjFM_F5KAnTiiX7URL62NG0qOporj8cxE1Q4HF43eMQ"/>
          <p:cNvPicPr>
            <a:picLocks noChangeAspect="1" noChangeArrowheads="1"/>
          </p:cNvPicPr>
          <p:nvPr/>
        </p:nvPicPr>
        <p:blipFill>
          <a:blip r:embed="rId3" cstate="print"/>
          <a:srcRect/>
          <a:stretch>
            <a:fillRect/>
          </a:stretch>
        </p:blipFill>
        <p:spPr bwMode="auto">
          <a:xfrm>
            <a:off x="4876800" y="4191000"/>
            <a:ext cx="2541588" cy="1903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pPr eaLnBrk="1" fontAlgn="auto" hangingPunct="1">
              <a:spcAft>
                <a:spcPts val="0"/>
              </a:spcAft>
              <a:defRPr/>
            </a:pPr>
            <a:r>
              <a:rPr lang="en-US" sz="2400" dirty="0" smtClean="0"/>
              <a:t>Damaging Property for the Purpose of Obtaining Nonferrous Metals (§ 16‑11‑523(B))</a:t>
            </a:r>
            <a:br>
              <a:rPr lang="en-US" sz="2400" dirty="0" smtClean="0"/>
            </a:br>
            <a:endParaRPr lang="en-US" sz="2400" dirty="0"/>
          </a:p>
        </p:txBody>
      </p:sp>
      <p:sp>
        <p:nvSpPr>
          <p:cNvPr id="6147"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It is illegal to intentionally damage property for the purpose of</a:t>
            </a:r>
          </a:p>
          <a:p>
            <a:pPr eaLnBrk="1" hangingPunct="1">
              <a:buFont typeface="Wingdings 2" pitchFamily="18" charset="2"/>
              <a:buNone/>
            </a:pPr>
            <a:r>
              <a:rPr lang="en-US" sz="2200" smtClean="0"/>
              <a:t>obtaining nonferrous metals. </a:t>
            </a:r>
          </a:p>
        </p:txBody>
      </p:sp>
      <p:pic>
        <p:nvPicPr>
          <p:cNvPr id="6148" name="Picture 4" descr="http://t3.gstatic.com/images?q=tbn:ANd9GcQwO_6dQjqmjFM_F5KAnTiiX7URL62NG0qOporj8cxE1Q4HF43eMQ"/>
          <p:cNvPicPr>
            <a:picLocks noChangeAspect="1" noChangeArrowheads="1"/>
          </p:cNvPicPr>
          <p:nvPr/>
        </p:nvPicPr>
        <p:blipFill>
          <a:blip r:embed="rId2" cstate="print"/>
          <a:srcRect/>
          <a:stretch>
            <a:fillRect/>
          </a:stretch>
        </p:blipFill>
        <p:spPr bwMode="auto">
          <a:xfrm>
            <a:off x="4648200" y="3657600"/>
            <a:ext cx="2847975" cy="2132013"/>
          </a:xfrm>
          <a:prstGeom prst="rect">
            <a:avLst/>
          </a:prstGeom>
          <a:noFill/>
          <a:ln w="9525">
            <a:noFill/>
            <a:miter lim="800000"/>
            <a:headEnd/>
            <a:tailEnd/>
          </a:ln>
        </p:spPr>
      </p:pic>
      <p:pic>
        <p:nvPicPr>
          <p:cNvPr id="6149" name="Picture 4" descr="http://www.airconditionerprotection.com/images/thieves_ac_unit.jpg"/>
          <p:cNvPicPr>
            <a:picLocks noChangeAspect="1" noChangeArrowheads="1"/>
          </p:cNvPicPr>
          <p:nvPr/>
        </p:nvPicPr>
        <p:blipFill>
          <a:blip r:embed="rId3" cstate="print"/>
          <a:srcRect/>
          <a:stretch>
            <a:fillRect/>
          </a:stretch>
        </p:blipFill>
        <p:spPr bwMode="auto">
          <a:xfrm>
            <a:off x="1981200" y="3733800"/>
            <a:ext cx="1638300" cy="199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2700" dirty="0" smtClean="0"/>
              <a:t>Damaging Property for the Purpose of Obtaining Nonferrous Metals (§ 16‑11‑523(C))</a:t>
            </a:r>
            <a:r>
              <a:rPr lang="en-US" dirty="0" smtClean="0"/>
              <a:t/>
            </a:r>
            <a:br>
              <a:rPr lang="en-US" dirty="0" smtClean="0"/>
            </a:br>
            <a:endParaRPr lang="en-US" dirty="0"/>
          </a:p>
        </p:txBody>
      </p:sp>
      <p:sp>
        <p:nvSpPr>
          <p:cNvPr id="7171" name="Content Placeholder 2"/>
          <p:cNvSpPr>
            <a:spLocks noGrp="1"/>
          </p:cNvSpPr>
          <p:nvPr>
            <p:ph idx="1"/>
          </p:nvPr>
        </p:nvSpPr>
        <p:spPr>
          <a:xfrm>
            <a:off x="457200" y="1143000"/>
            <a:ext cx="8229600" cy="4708525"/>
          </a:xfrm>
        </p:spPr>
        <p:txBody>
          <a:bodyPr/>
          <a:lstStyle/>
          <a:p>
            <a:pPr eaLnBrk="1" hangingPunct="1">
              <a:buFont typeface="Wingdings 2" pitchFamily="18" charset="2"/>
              <a:buNone/>
            </a:pPr>
            <a:r>
              <a:rPr lang="en-US" smtClean="0"/>
              <a:t>	</a:t>
            </a:r>
          </a:p>
          <a:p>
            <a:pPr eaLnBrk="1" hangingPunct="1"/>
            <a:r>
              <a:rPr lang="en-US" sz="2200" smtClean="0"/>
              <a:t>If damage to the property is less than $5,000 = (Misdemeanor) Fined in the discretion of the court, or imprisoned not more than 3 years, or both</a:t>
            </a:r>
          </a:p>
          <a:p>
            <a:pPr eaLnBrk="1" hangingPunct="1">
              <a:buFont typeface="Wingdings 2" pitchFamily="18" charset="2"/>
              <a:buNone/>
            </a:pPr>
            <a:r>
              <a:rPr lang="en-US" sz="2200" smtClean="0"/>
              <a:t> </a:t>
            </a:r>
          </a:p>
          <a:p>
            <a:pPr eaLnBrk="1" hangingPunct="1"/>
            <a:r>
              <a:rPr lang="en-US" sz="2200" smtClean="0"/>
              <a:t>If damage to the property is $5,000 or more = </a:t>
            </a:r>
          </a:p>
          <a:p>
            <a:pPr eaLnBrk="1" hangingPunct="1">
              <a:buFont typeface="Wingdings 2" pitchFamily="18" charset="2"/>
              <a:buNone/>
            </a:pPr>
            <a:r>
              <a:rPr lang="en-US" sz="2200" smtClean="0"/>
              <a:t>	(Felony) Fined in the discretion of the court, or imprisoned not more than 10 years, or both</a:t>
            </a:r>
          </a:p>
          <a:p>
            <a:pPr eaLnBrk="1" hangingPunct="1">
              <a:buFont typeface="Wingdings 2" pitchFamily="18" charset="2"/>
              <a:buNone/>
            </a:pPr>
            <a:endParaRPr lang="en-US" smtClean="0"/>
          </a:p>
          <a:p>
            <a:pPr eaLnBrk="1" hangingPunct="1">
              <a:buFont typeface="Wingdings 2" pitchFamily="18" charset="2"/>
              <a:buNone/>
            </a:pPr>
            <a:r>
              <a:rPr lang="en-US" smtClean="0"/>
              <a:t>	</a:t>
            </a:r>
          </a:p>
        </p:txBody>
      </p:sp>
      <p:pic>
        <p:nvPicPr>
          <p:cNvPr id="7172" name="Picture 2"/>
          <p:cNvPicPr>
            <a:picLocks noChangeAspect="1" noChangeArrowheads="1"/>
          </p:cNvPicPr>
          <p:nvPr/>
        </p:nvPicPr>
        <p:blipFill>
          <a:blip r:embed="rId2" cstate="print"/>
          <a:srcRect/>
          <a:stretch>
            <a:fillRect/>
          </a:stretch>
        </p:blipFill>
        <p:spPr bwMode="auto">
          <a:xfrm>
            <a:off x="4953000" y="4648200"/>
            <a:ext cx="1879600" cy="1409700"/>
          </a:xfrm>
          <a:prstGeom prst="rect">
            <a:avLst/>
          </a:prstGeom>
          <a:noFill/>
          <a:ln w="9525">
            <a:noFill/>
            <a:miter lim="800000"/>
            <a:headEnd/>
            <a:tailEnd/>
          </a:ln>
        </p:spPr>
      </p:pic>
      <p:pic>
        <p:nvPicPr>
          <p:cNvPr id="7173" name="Picture 3"/>
          <p:cNvPicPr>
            <a:picLocks noChangeAspect="1" noChangeArrowheads="1"/>
          </p:cNvPicPr>
          <p:nvPr/>
        </p:nvPicPr>
        <p:blipFill>
          <a:blip r:embed="rId3" cstate="print"/>
          <a:srcRect/>
          <a:stretch>
            <a:fillRect/>
          </a:stretch>
        </p:blipFill>
        <p:spPr bwMode="auto">
          <a:xfrm>
            <a:off x="1905000" y="4724400"/>
            <a:ext cx="1754188" cy="1314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2700" dirty="0" smtClean="0"/>
              <a:t>Damaging Property for the Purpose of Obtaining Nonferrous Metals (§ 16‑11‑523(D))</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4708525"/>
          </a:xfrm>
        </p:spPr>
        <p:txBody>
          <a:bodyPr>
            <a:normAutofit fontScale="92500" lnSpcReduction="20000"/>
          </a:bodyPr>
          <a:lstStyle/>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Char char=""/>
              <a:defRPr/>
            </a:pPr>
            <a:r>
              <a:rPr lang="en-US" sz="2400" dirty="0" smtClean="0"/>
              <a:t>If the violation results in great bodily injury to another person = </a:t>
            </a:r>
          </a:p>
          <a:p>
            <a:pPr marL="548640" indent="-411480" eaLnBrk="1" fontAlgn="auto" hangingPunct="1">
              <a:spcAft>
                <a:spcPts val="0"/>
              </a:spcAft>
              <a:buClr>
                <a:schemeClr val="tx1">
                  <a:shade val="95000"/>
                </a:schemeClr>
              </a:buClr>
              <a:buFont typeface="Wingdings 2"/>
              <a:buNone/>
              <a:defRPr/>
            </a:pPr>
            <a:r>
              <a:rPr lang="en-US" sz="2400" dirty="0" smtClean="0"/>
              <a:t>	(Felony) Imprisoned not more than 15 years</a:t>
            </a:r>
          </a:p>
          <a:p>
            <a:pPr marL="548640" indent="-411480" eaLnBrk="1" fontAlgn="auto" hangingPunct="1">
              <a:spcAft>
                <a:spcPts val="0"/>
              </a:spcAft>
              <a:buClr>
                <a:schemeClr val="tx1">
                  <a:shade val="95000"/>
                </a:schemeClr>
              </a:buClr>
              <a:buFont typeface="Wingdings 2"/>
              <a:buNone/>
              <a:defRPr/>
            </a:pPr>
            <a:endParaRPr lang="en-US" sz="2400" dirty="0" smtClean="0"/>
          </a:p>
          <a:p>
            <a:pPr marL="548640" indent="-411480" eaLnBrk="1" fontAlgn="auto" hangingPunct="1">
              <a:spcAft>
                <a:spcPts val="0"/>
              </a:spcAft>
              <a:buClr>
                <a:schemeClr val="tx1">
                  <a:shade val="95000"/>
                </a:schemeClr>
              </a:buClr>
              <a:buFont typeface="Wingdings 2"/>
              <a:buNone/>
              <a:defRPr/>
            </a:pPr>
            <a:r>
              <a:rPr lang="en-US" sz="2400" dirty="0" smtClean="0"/>
              <a:t>     “Great bodily injury” means bodily injury which creates a substantial risk of death or which causes serious, permanent disfigurement, or protracted loss or impairment of the function of any bodily member or organ. </a:t>
            </a:r>
          </a:p>
          <a:p>
            <a:pPr marL="548640" indent="-411480" eaLnBrk="1" fontAlgn="auto" hangingPunct="1">
              <a:spcAft>
                <a:spcPts val="0"/>
              </a:spcAft>
              <a:buClr>
                <a:schemeClr val="tx1">
                  <a:shade val="95000"/>
                </a:schemeClr>
              </a:buClr>
              <a:buFont typeface="Wingdings 2"/>
              <a:buNone/>
              <a:defRPr/>
            </a:pPr>
            <a:r>
              <a:rPr lang="en-US" sz="2400" dirty="0" smtClean="0"/>
              <a:t> </a:t>
            </a:r>
          </a:p>
          <a:p>
            <a:pPr marL="548640" indent="-411480" eaLnBrk="1" fontAlgn="auto" hangingPunct="1">
              <a:spcAft>
                <a:spcPts val="0"/>
              </a:spcAft>
              <a:buClr>
                <a:schemeClr val="tx1">
                  <a:shade val="95000"/>
                </a:schemeClr>
              </a:buClr>
              <a:buFont typeface="Wingdings 2"/>
              <a:buChar char=""/>
              <a:defRPr/>
            </a:pPr>
            <a:r>
              <a:rPr lang="en-US" sz="2400" dirty="0" smtClean="0"/>
              <a:t>If the violation results in the death of another person = (Felony) Imprisoned not more than 30 years </a:t>
            </a:r>
          </a:p>
          <a:p>
            <a:pPr marL="548640" indent="-411480" eaLnBrk="1" fontAlgn="auto" hangingPunct="1">
              <a:spcAft>
                <a:spcPts val="0"/>
              </a:spcAft>
              <a:buClr>
                <a:schemeClr val="tx1">
                  <a:shade val="95000"/>
                </a:schemeClr>
              </a:buClr>
              <a:buFont typeface="Wingdings 2"/>
              <a:buNone/>
              <a:defRPr/>
            </a:pPr>
            <a:endParaRPr lang="en-US" dirty="0" smtClean="0"/>
          </a:p>
          <a:p>
            <a:pPr marL="548640" indent="-411480" eaLnBrk="1" fontAlgn="auto" hangingPunct="1">
              <a:spcAft>
                <a:spcPts val="0"/>
              </a:spcAft>
              <a:buClr>
                <a:schemeClr val="tx1">
                  <a:shade val="95000"/>
                </a:schemeClr>
              </a:buClr>
              <a:buFont typeface="Wingdings 2"/>
              <a:buNone/>
              <a:defRPr/>
            </a:pPr>
            <a:r>
              <a:rPr lang="en-US" dirty="0" smtClean="0"/>
              <a:t>	</a:t>
            </a:r>
            <a:endParaRPr lang="en-US" dirty="0"/>
          </a:p>
        </p:txBody>
      </p:sp>
      <p:pic>
        <p:nvPicPr>
          <p:cNvPr id="8196" name="Picture 2"/>
          <p:cNvPicPr>
            <a:picLocks noChangeAspect="1" noChangeArrowheads="1"/>
          </p:cNvPicPr>
          <p:nvPr/>
        </p:nvPicPr>
        <p:blipFill>
          <a:blip r:embed="rId2" cstate="print"/>
          <a:srcRect/>
          <a:stretch>
            <a:fillRect/>
          </a:stretch>
        </p:blipFill>
        <p:spPr bwMode="auto">
          <a:xfrm>
            <a:off x="5562600" y="5105400"/>
            <a:ext cx="1473200" cy="1104900"/>
          </a:xfrm>
          <a:prstGeom prst="rect">
            <a:avLst/>
          </a:prstGeom>
          <a:noFill/>
          <a:ln w="9525">
            <a:noFill/>
            <a:miter lim="800000"/>
            <a:headEnd/>
            <a:tailEnd/>
          </a:ln>
        </p:spPr>
      </p:pic>
      <p:pic>
        <p:nvPicPr>
          <p:cNvPr id="8197" name="Picture 2"/>
          <p:cNvPicPr>
            <a:picLocks noChangeAspect="1" noChangeArrowheads="1"/>
          </p:cNvPicPr>
          <p:nvPr/>
        </p:nvPicPr>
        <p:blipFill>
          <a:blip r:embed="rId3" cstate="print"/>
          <a:srcRect/>
          <a:stretch>
            <a:fillRect/>
          </a:stretch>
        </p:blipFill>
        <p:spPr bwMode="auto">
          <a:xfrm>
            <a:off x="2590800" y="5105400"/>
            <a:ext cx="1543050" cy="1166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pPr eaLnBrk="1" fontAlgn="auto" hangingPunct="1">
              <a:spcAft>
                <a:spcPts val="0"/>
              </a:spcAft>
              <a:defRPr/>
            </a:pPr>
            <a:r>
              <a:rPr lang="en-US" sz="2400" dirty="0" smtClean="0"/>
              <a:t>Damaging Property for the Purpose of Obtaining Nonferrous Metals (§ 16‑11‑523(E))</a:t>
            </a:r>
            <a:br>
              <a:rPr lang="en-US" sz="2400" dirty="0" smtClean="0"/>
            </a:br>
            <a:endParaRPr lang="en-US" sz="2400" dirty="0"/>
          </a:p>
        </p:txBody>
      </p:sp>
      <p:sp>
        <p:nvSpPr>
          <p:cNvPr id="9219" name="Content Placeholder 2"/>
          <p:cNvSpPr>
            <a:spLocks noGrp="1"/>
          </p:cNvSpPr>
          <p:nvPr>
            <p:ph idx="1"/>
          </p:nvPr>
        </p:nvSpPr>
        <p:spPr/>
        <p:txBody>
          <a:bodyPr/>
          <a:lstStyle/>
          <a:p>
            <a:pPr eaLnBrk="1" hangingPunct="1">
              <a:buFont typeface="Wingdings 2" pitchFamily="18" charset="2"/>
              <a:buNone/>
            </a:pPr>
            <a:r>
              <a:rPr lang="en-US" sz="2200" smtClean="0"/>
              <a:t>If the violation results in disruption of communication or</a:t>
            </a:r>
          </a:p>
          <a:p>
            <a:pPr eaLnBrk="1" hangingPunct="1">
              <a:buFont typeface="Wingdings 2" pitchFamily="18" charset="2"/>
              <a:buNone/>
            </a:pPr>
            <a:r>
              <a:rPr lang="en-US" sz="2200" smtClean="0"/>
              <a:t>electrical service to critical infrastructure or to more than 10</a:t>
            </a:r>
          </a:p>
          <a:p>
            <a:pPr eaLnBrk="1" hangingPunct="1">
              <a:buFont typeface="Wingdings 2" pitchFamily="18" charset="2"/>
              <a:buNone/>
            </a:pPr>
            <a:r>
              <a:rPr lang="en-US" sz="2200" smtClean="0"/>
              <a:t>customers of a communication or electrical service =</a:t>
            </a:r>
          </a:p>
          <a:p>
            <a:pPr eaLnBrk="1" hangingPunct="1">
              <a:buFont typeface="Wingdings 2" pitchFamily="18" charset="2"/>
              <a:buNone/>
            </a:pPr>
            <a:r>
              <a:rPr lang="en-US" sz="2200" smtClean="0"/>
              <a:t>(Misdemeanor) Fined in the discretion of the court, or</a:t>
            </a:r>
          </a:p>
          <a:p>
            <a:pPr eaLnBrk="1" hangingPunct="1">
              <a:buFont typeface="Wingdings 2" pitchFamily="18" charset="2"/>
              <a:buNone/>
            </a:pPr>
            <a:r>
              <a:rPr lang="en-US" sz="2200" smtClean="0"/>
              <a:t>imprisoned not more than 3 years, or both </a:t>
            </a:r>
          </a:p>
          <a:p>
            <a:pPr eaLnBrk="1" hangingPunct="1">
              <a:buFont typeface="Wingdings 2" pitchFamily="18" charset="2"/>
              <a:buNone/>
            </a:pPr>
            <a:endParaRPr lang="en-US" smtClean="0"/>
          </a:p>
          <a:p>
            <a:pPr eaLnBrk="1" hangingPunct="1">
              <a:buFont typeface="Wingdings 2" pitchFamily="18" charset="2"/>
              <a:buNone/>
            </a:pPr>
            <a:r>
              <a:rPr lang="en-US" smtClean="0"/>
              <a:t>	</a:t>
            </a:r>
          </a:p>
        </p:txBody>
      </p:sp>
      <p:pic>
        <p:nvPicPr>
          <p:cNvPr id="9220" name="Picture 2"/>
          <p:cNvPicPr>
            <a:picLocks noChangeAspect="1" noChangeArrowheads="1"/>
          </p:cNvPicPr>
          <p:nvPr/>
        </p:nvPicPr>
        <p:blipFill>
          <a:blip r:embed="rId2" cstate="print"/>
          <a:srcRect/>
          <a:stretch>
            <a:fillRect/>
          </a:stretch>
        </p:blipFill>
        <p:spPr bwMode="auto">
          <a:xfrm>
            <a:off x="5029200" y="4191000"/>
            <a:ext cx="1981200" cy="1485900"/>
          </a:xfrm>
          <a:prstGeom prst="rect">
            <a:avLst/>
          </a:prstGeom>
          <a:noFill/>
          <a:ln w="9525">
            <a:noFill/>
            <a:miter lim="800000"/>
            <a:headEnd/>
            <a:tailEnd/>
          </a:ln>
        </p:spPr>
      </p:pic>
      <p:pic>
        <p:nvPicPr>
          <p:cNvPr id="9221" name="Picture 2"/>
          <p:cNvPicPr>
            <a:picLocks noChangeAspect="1" noChangeArrowheads="1"/>
          </p:cNvPicPr>
          <p:nvPr/>
        </p:nvPicPr>
        <p:blipFill>
          <a:blip r:embed="rId3" cstate="print"/>
          <a:srcRect/>
          <a:stretch>
            <a:fillRect/>
          </a:stretch>
        </p:blipFill>
        <p:spPr bwMode="auto">
          <a:xfrm>
            <a:off x="1752600" y="4267200"/>
            <a:ext cx="2162175" cy="143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pPr eaLnBrk="1" fontAlgn="auto" hangingPunct="1">
              <a:spcAft>
                <a:spcPts val="0"/>
              </a:spcAft>
              <a:defRPr/>
            </a:pPr>
            <a:r>
              <a:rPr lang="en-US" sz="2400" dirty="0" smtClean="0"/>
              <a:t>Damaging Property for the Purpose of Obtaining Nonferrous Metals (§ 16‑11‑523(F))</a:t>
            </a:r>
            <a:br>
              <a:rPr lang="en-US" sz="2400" dirty="0" smtClean="0"/>
            </a:br>
            <a:endParaRPr lang="en-US" sz="2400" dirty="0"/>
          </a:p>
        </p:txBody>
      </p:sp>
      <p:sp>
        <p:nvSpPr>
          <p:cNvPr id="10243"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If the person has been issued a nonferrous metals permit, the</a:t>
            </a:r>
          </a:p>
          <a:p>
            <a:pPr eaLnBrk="1" hangingPunct="1">
              <a:buFont typeface="Wingdings 2" pitchFamily="18" charset="2"/>
              <a:buNone/>
            </a:pPr>
            <a:r>
              <a:rPr lang="en-US" sz="2200" smtClean="0"/>
              <a:t>permit must be revoked.</a:t>
            </a:r>
          </a:p>
          <a:p>
            <a:pPr eaLnBrk="1" hangingPunct="1">
              <a:buFont typeface="Wingdings 2" pitchFamily="18" charset="2"/>
              <a:buNone/>
            </a:pPr>
            <a:endParaRPr lang="en-US" smtClean="0"/>
          </a:p>
          <a:p>
            <a:pPr eaLnBrk="1" hangingPunct="1">
              <a:buFont typeface="Wingdings 2" pitchFamily="18" charset="2"/>
              <a:buNone/>
            </a:pPr>
            <a:r>
              <a:rPr lang="en-US" smtClean="0"/>
              <a:t>	</a:t>
            </a:r>
          </a:p>
        </p:txBody>
      </p:sp>
      <p:pic>
        <p:nvPicPr>
          <p:cNvPr id="10244" name="Picture 4"/>
          <p:cNvPicPr>
            <a:picLocks noChangeAspect="1" noChangeArrowheads="1"/>
          </p:cNvPicPr>
          <p:nvPr/>
        </p:nvPicPr>
        <p:blipFill>
          <a:blip r:embed="rId2" cstate="print"/>
          <a:srcRect/>
          <a:stretch>
            <a:fillRect/>
          </a:stretch>
        </p:blipFill>
        <p:spPr bwMode="auto">
          <a:xfrm>
            <a:off x="3124200" y="4038600"/>
            <a:ext cx="3013075" cy="156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pPr eaLnBrk="1" fontAlgn="auto" hangingPunct="1">
              <a:spcAft>
                <a:spcPts val="0"/>
              </a:spcAft>
              <a:defRPr/>
            </a:pPr>
            <a:r>
              <a:rPr lang="en-US" sz="2400" dirty="0" smtClean="0"/>
              <a:t>Damaging Property for the Purpose of Obtaining Nonferrous Metals (§ 16‑11‑523(G))</a:t>
            </a:r>
            <a:br>
              <a:rPr lang="en-US" sz="2400" dirty="0" smtClean="0"/>
            </a:br>
            <a:endParaRPr lang="en-US" sz="2400" dirty="0"/>
          </a:p>
        </p:txBody>
      </p:sp>
      <p:sp>
        <p:nvSpPr>
          <p:cNvPr id="3" name="Content Placeholder 2"/>
          <p:cNvSpPr>
            <a:spLocks noGrp="1"/>
          </p:cNvSpPr>
          <p:nvPr>
            <p:ph idx="1"/>
          </p:nvPr>
        </p:nvSpPr>
        <p:spPr>
          <a:xfrm>
            <a:off x="457200" y="1371600"/>
            <a:ext cx="8229600" cy="4708525"/>
          </a:xfrm>
        </p:spPr>
        <p:txBody>
          <a:bodyPr>
            <a:normAutofit fontScale="92500" lnSpcReduction="10000"/>
          </a:bodyPr>
          <a:lstStyle/>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Char char=""/>
              <a:defRPr/>
            </a:pPr>
            <a:r>
              <a:rPr lang="en-US" sz="2400" dirty="0" smtClean="0"/>
              <a:t>A property owner is not civilly liable to a person who is injured during the theft or attempted theft of nonferrous metals. </a:t>
            </a:r>
          </a:p>
          <a:p>
            <a:pPr marL="548640" indent="-411480" eaLnBrk="1" fontAlgn="auto" hangingPunct="1">
              <a:spcAft>
                <a:spcPts val="0"/>
              </a:spcAft>
              <a:buClr>
                <a:schemeClr val="tx1">
                  <a:shade val="95000"/>
                </a:schemeClr>
              </a:buClr>
              <a:buFont typeface="Wingdings 2"/>
              <a:buNone/>
              <a:defRPr/>
            </a:pPr>
            <a:endParaRPr lang="en-US" sz="2400" dirty="0" smtClean="0"/>
          </a:p>
          <a:p>
            <a:pPr marL="548640" indent="-411480" eaLnBrk="1" fontAlgn="auto" hangingPunct="1">
              <a:spcAft>
                <a:spcPts val="0"/>
              </a:spcAft>
              <a:buClr>
                <a:schemeClr val="tx1">
                  <a:shade val="95000"/>
                </a:schemeClr>
              </a:buClr>
              <a:buFont typeface="Wingdings 2"/>
              <a:buChar char=""/>
              <a:defRPr/>
            </a:pPr>
            <a:r>
              <a:rPr lang="en-US" sz="2400" dirty="0" smtClean="0"/>
              <a:t>A property owner is not civilly liable for a person’s injuries caused by a dangerous condition created as a result of the theft or attempted theft of nonferrous metals when the owner did not know and could not have reasonably known of the dangerous condition.</a:t>
            </a:r>
          </a:p>
          <a:p>
            <a:pPr marL="548640" indent="-411480" eaLnBrk="1" fontAlgn="auto" hangingPunct="1">
              <a:spcAft>
                <a:spcPts val="0"/>
              </a:spcAft>
              <a:buClr>
                <a:schemeClr val="tx1">
                  <a:shade val="95000"/>
                </a:schemeClr>
              </a:buClr>
              <a:buFont typeface="Wingdings 2"/>
              <a:buNone/>
              <a:defRPr/>
            </a:pPr>
            <a:endParaRPr lang="en-US" sz="2400" dirty="0" smtClean="0"/>
          </a:p>
          <a:p>
            <a:pPr marL="548640" indent="-411480" eaLnBrk="1" fontAlgn="auto" hangingPunct="1">
              <a:spcAft>
                <a:spcPts val="0"/>
              </a:spcAft>
              <a:buClr>
                <a:schemeClr val="tx1">
                  <a:shade val="95000"/>
                </a:schemeClr>
              </a:buClr>
              <a:buFont typeface="Wingdings 2"/>
              <a:buNone/>
              <a:defRPr/>
            </a:pPr>
            <a:endParaRPr lang="en-US" dirty="0" smtClean="0"/>
          </a:p>
          <a:p>
            <a:pPr marL="548640" indent="-411480" eaLnBrk="1" fontAlgn="auto" hangingPunct="1">
              <a:spcAft>
                <a:spcPts val="0"/>
              </a:spcAft>
              <a:buClr>
                <a:schemeClr val="tx1">
                  <a:shade val="95000"/>
                </a:schemeClr>
              </a:buClr>
              <a:buFont typeface="Wingdings 2"/>
              <a:buNone/>
              <a:defRPr/>
            </a:pPr>
            <a:r>
              <a:rPr lang="en-US" dirty="0" smtClean="0"/>
              <a:t>	</a:t>
            </a:r>
            <a:endParaRPr lang="en-US" dirty="0"/>
          </a:p>
        </p:txBody>
      </p:sp>
      <p:pic>
        <p:nvPicPr>
          <p:cNvPr id="11268" name="Picture 2"/>
          <p:cNvPicPr>
            <a:picLocks noChangeAspect="1" noChangeArrowheads="1"/>
          </p:cNvPicPr>
          <p:nvPr/>
        </p:nvPicPr>
        <p:blipFill>
          <a:blip r:embed="rId2" cstate="print"/>
          <a:srcRect/>
          <a:stretch>
            <a:fillRect/>
          </a:stretch>
        </p:blipFill>
        <p:spPr bwMode="auto">
          <a:xfrm>
            <a:off x="3581400" y="5257800"/>
            <a:ext cx="1943100" cy="1289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noAutofit/>
          </a:bodyPr>
          <a:lstStyle/>
          <a:p>
            <a:pPr eaLnBrk="1" fontAlgn="auto" hangingPunct="1">
              <a:spcAft>
                <a:spcPts val="0"/>
              </a:spcAft>
              <a:defRPr/>
            </a:pPr>
            <a:r>
              <a:rPr lang="en-US" sz="3600" dirty="0" smtClean="0"/>
              <a:t>Transporting Nonferrous Metals (§ 16‑17‑680) </a:t>
            </a:r>
            <a:endParaRPr lang="en-US" sz="3600" dirty="0"/>
          </a:p>
        </p:txBody>
      </p:sp>
      <p:pic>
        <p:nvPicPr>
          <p:cNvPr id="12291" name="Picture 2" descr="http://www.ksl.com/emedia/slc/724/72488/7248867.jpg"/>
          <p:cNvPicPr>
            <a:picLocks noChangeAspect="1" noChangeArrowheads="1"/>
          </p:cNvPicPr>
          <p:nvPr/>
        </p:nvPicPr>
        <p:blipFill>
          <a:blip r:embed="rId2" cstate="print"/>
          <a:srcRect/>
          <a:stretch>
            <a:fillRect/>
          </a:stretch>
        </p:blipFill>
        <p:spPr bwMode="auto">
          <a:xfrm>
            <a:off x="1219200" y="3657600"/>
            <a:ext cx="2968625" cy="2084388"/>
          </a:xfrm>
          <a:prstGeom prst="rect">
            <a:avLst/>
          </a:prstGeom>
          <a:noFill/>
          <a:ln w="9525">
            <a:noFill/>
            <a:miter lim="800000"/>
            <a:headEnd/>
            <a:tailEnd/>
          </a:ln>
        </p:spPr>
      </p:pic>
      <p:pic>
        <p:nvPicPr>
          <p:cNvPr id="12292" name="Picture 2"/>
          <p:cNvPicPr>
            <a:picLocks noChangeAspect="1" noChangeArrowheads="1"/>
          </p:cNvPicPr>
          <p:nvPr/>
        </p:nvPicPr>
        <p:blipFill>
          <a:blip r:embed="rId3" cstate="print"/>
          <a:srcRect/>
          <a:stretch>
            <a:fillRect/>
          </a:stretch>
        </p:blipFill>
        <p:spPr bwMode="auto">
          <a:xfrm>
            <a:off x="5181600" y="3657600"/>
            <a:ext cx="2857500"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Transporting Nonferrous Metals </a:t>
            </a:r>
            <a:br>
              <a:rPr lang="en-US" sz="3200" dirty="0" smtClean="0"/>
            </a:br>
            <a:r>
              <a:rPr lang="en-US" sz="3200" dirty="0" smtClean="0"/>
              <a:t>(§ 16‑17‑680(G)(1))</a:t>
            </a:r>
            <a:endParaRPr lang="en-US" sz="3200" dirty="0"/>
          </a:p>
        </p:txBody>
      </p:sp>
      <p:sp>
        <p:nvSpPr>
          <p:cNvPr id="13315" name="Content Placeholder 2"/>
          <p:cNvSpPr>
            <a:spLocks noGrp="1"/>
          </p:cNvSpPr>
          <p:nvPr>
            <p:ph idx="1"/>
          </p:nvPr>
        </p:nvSpPr>
        <p:spPr/>
        <p:txBody>
          <a:bodyPr/>
          <a:lstStyle/>
          <a:p>
            <a:pPr eaLnBrk="1" hangingPunct="1">
              <a:buFont typeface="Wingdings 2" pitchFamily="18" charset="2"/>
              <a:buNone/>
            </a:pPr>
            <a:endParaRPr lang="en-US" smtClean="0"/>
          </a:p>
          <a:p>
            <a:pPr eaLnBrk="1" hangingPunct="1">
              <a:buFont typeface="Wingdings 2" pitchFamily="18" charset="2"/>
              <a:buNone/>
            </a:pPr>
            <a:r>
              <a:rPr lang="en-US" sz="2200" smtClean="0"/>
              <a:t>It is illegal to transport nonferrous metals in a vehicle or have</a:t>
            </a:r>
          </a:p>
          <a:p>
            <a:pPr eaLnBrk="1" hangingPunct="1">
              <a:buFont typeface="Wingdings 2" pitchFamily="18" charset="2"/>
              <a:buNone/>
            </a:pPr>
            <a:r>
              <a:rPr lang="en-US" sz="2200" smtClean="0"/>
              <a:t>nonferrous metals in a person’s possession in a vehicle on SC</a:t>
            </a:r>
          </a:p>
          <a:p>
            <a:pPr eaLnBrk="1" hangingPunct="1">
              <a:buFont typeface="Wingdings 2" pitchFamily="18" charset="2"/>
              <a:buNone/>
            </a:pPr>
            <a:r>
              <a:rPr lang="en-US" sz="2200" smtClean="0"/>
              <a:t>highways.</a:t>
            </a:r>
          </a:p>
          <a:p>
            <a:pPr eaLnBrk="1" hangingPunct="1">
              <a:buFont typeface="Wingdings 2" pitchFamily="18" charset="2"/>
              <a:buNone/>
            </a:pPr>
            <a:endParaRPr lang="en-US" smtClean="0"/>
          </a:p>
        </p:txBody>
      </p:sp>
      <p:pic>
        <p:nvPicPr>
          <p:cNvPr id="13316" name="Picture 2"/>
          <p:cNvPicPr>
            <a:picLocks noChangeAspect="1" noChangeArrowheads="1"/>
          </p:cNvPicPr>
          <p:nvPr/>
        </p:nvPicPr>
        <p:blipFill>
          <a:blip r:embed="rId2" cstate="print"/>
          <a:srcRect/>
          <a:stretch>
            <a:fillRect/>
          </a:stretch>
        </p:blipFill>
        <p:spPr bwMode="auto">
          <a:xfrm>
            <a:off x="4953000" y="4343400"/>
            <a:ext cx="2247900" cy="1685925"/>
          </a:xfrm>
          <a:prstGeom prst="rect">
            <a:avLst/>
          </a:prstGeom>
          <a:noFill/>
          <a:ln w="9525">
            <a:noFill/>
            <a:miter lim="800000"/>
            <a:headEnd/>
            <a:tailEnd/>
          </a:ln>
        </p:spPr>
      </p:pic>
      <p:pic>
        <p:nvPicPr>
          <p:cNvPr id="13317" name="Picture 2" descr="http://www.ksl.com/emedia/slc/724/72488/7248867.jpg"/>
          <p:cNvPicPr>
            <a:picLocks noChangeAspect="1" noChangeArrowheads="1"/>
          </p:cNvPicPr>
          <p:nvPr/>
        </p:nvPicPr>
        <p:blipFill>
          <a:blip r:embed="rId3" cstate="print"/>
          <a:srcRect/>
          <a:stretch>
            <a:fillRect/>
          </a:stretch>
        </p:blipFill>
        <p:spPr bwMode="auto">
          <a:xfrm>
            <a:off x="1828800" y="4419600"/>
            <a:ext cx="2293938" cy="1609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Transporting Nonferrous Metals </a:t>
            </a:r>
            <a:br>
              <a:rPr lang="en-US" sz="3200" dirty="0" smtClean="0"/>
            </a:br>
            <a:r>
              <a:rPr lang="en-US" sz="3200" dirty="0" smtClean="0"/>
              <a:t>(§ 16‑17‑680(G)(2) and (3))</a:t>
            </a:r>
            <a:endParaRPr lang="en-US" sz="3200" dirty="0"/>
          </a:p>
        </p:txBody>
      </p:sp>
      <p:sp>
        <p:nvSpPr>
          <p:cNvPr id="3" name="Content Placeholder 2"/>
          <p:cNvSpPr>
            <a:spLocks noGrp="1"/>
          </p:cNvSpPr>
          <p:nvPr>
            <p:ph idx="1"/>
          </p:nvPr>
        </p:nvSpPr>
        <p:spPr/>
        <p:txBody>
          <a:bodyPr>
            <a:normAutofit fontScale="32500" lnSpcReduction="20000"/>
          </a:bodyPr>
          <a:lstStyle/>
          <a:p>
            <a:pPr marL="548640" indent="-411480" eaLnBrk="1" fontAlgn="auto" hangingPunct="1">
              <a:spcAft>
                <a:spcPts val="0"/>
              </a:spcAft>
              <a:buClr>
                <a:schemeClr val="tx1">
                  <a:shade val="95000"/>
                </a:schemeClr>
              </a:buClr>
              <a:buFont typeface="Wingdings 2"/>
              <a:buNone/>
              <a:defRPr/>
            </a:pPr>
            <a:r>
              <a:rPr lang="en-US" sz="6800" dirty="0" smtClean="0"/>
              <a:t>If a law enforcement officer determines that 1 or more of the</a:t>
            </a:r>
          </a:p>
          <a:p>
            <a:pPr marL="548640" indent="-411480" eaLnBrk="1" fontAlgn="auto" hangingPunct="1">
              <a:spcAft>
                <a:spcPts val="0"/>
              </a:spcAft>
              <a:buClr>
                <a:schemeClr val="tx1">
                  <a:shade val="95000"/>
                </a:schemeClr>
              </a:buClr>
              <a:buFont typeface="Wingdings 2"/>
              <a:buNone/>
              <a:defRPr/>
            </a:pPr>
            <a:r>
              <a:rPr lang="en-US" sz="6800" dirty="0" smtClean="0"/>
              <a:t>following exceptions applies, or the law enforcement officer</a:t>
            </a:r>
          </a:p>
          <a:p>
            <a:pPr marL="548640" indent="-411480" eaLnBrk="1" fontAlgn="auto" hangingPunct="1">
              <a:spcAft>
                <a:spcPts val="0"/>
              </a:spcAft>
              <a:buClr>
                <a:schemeClr val="tx1">
                  <a:shade val="95000"/>
                </a:schemeClr>
              </a:buClr>
              <a:buFont typeface="Wingdings 2"/>
              <a:buNone/>
              <a:defRPr/>
            </a:pPr>
            <a:r>
              <a:rPr lang="en-US" sz="6800" dirty="0" smtClean="0"/>
              <a:t>determines that the nonferrous metals are not stolen goods,</a:t>
            </a:r>
          </a:p>
          <a:p>
            <a:pPr marL="548640" indent="-411480" eaLnBrk="1" fontAlgn="auto" hangingPunct="1">
              <a:spcAft>
                <a:spcPts val="0"/>
              </a:spcAft>
              <a:buClr>
                <a:schemeClr val="tx1">
                  <a:shade val="95000"/>
                </a:schemeClr>
              </a:buClr>
              <a:buFont typeface="Wingdings 2"/>
              <a:buNone/>
              <a:defRPr/>
            </a:pPr>
            <a:r>
              <a:rPr lang="en-US" sz="6800" dirty="0" smtClean="0"/>
              <a:t>the law enforcement officer shall not issue a citation:</a:t>
            </a:r>
          </a:p>
          <a:p>
            <a:pPr marL="548640" indent="-411480" eaLnBrk="1" fontAlgn="auto" hangingPunct="1">
              <a:spcAft>
                <a:spcPts val="0"/>
              </a:spcAft>
              <a:buClr>
                <a:schemeClr val="tx1">
                  <a:shade val="95000"/>
                </a:schemeClr>
              </a:buClr>
              <a:buFont typeface="Wingdings 2"/>
              <a:buNone/>
              <a:defRPr/>
            </a:pPr>
            <a:endParaRPr lang="en-US" sz="6800" dirty="0" smtClean="0"/>
          </a:p>
          <a:p>
            <a:pPr marL="548640" indent="-411480" eaLnBrk="1" fontAlgn="auto" hangingPunct="1">
              <a:spcAft>
                <a:spcPts val="0"/>
              </a:spcAft>
              <a:buClr>
                <a:schemeClr val="tx1">
                  <a:shade val="95000"/>
                </a:schemeClr>
              </a:buClr>
              <a:buFont typeface="Wingdings 2"/>
              <a:buChar char=""/>
              <a:defRPr/>
            </a:pPr>
            <a:r>
              <a:rPr lang="en-US" sz="6800" dirty="0" smtClean="0"/>
              <a:t>the person can present a valid permit to transport and sell nonferrous metals; or</a:t>
            </a:r>
          </a:p>
          <a:p>
            <a:pPr marL="548640" indent="-411480" eaLnBrk="1" fontAlgn="auto" hangingPunct="1">
              <a:spcAft>
                <a:spcPts val="0"/>
              </a:spcAft>
              <a:buClr>
                <a:schemeClr val="tx1">
                  <a:shade val="95000"/>
                </a:schemeClr>
              </a:buClr>
              <a:buFont typeface="Wingdings 2"/>
              <a:buNone/>
              <a:defRPr/>
            </a:pPr>
            <a:r>
              <a:rPr lang="en-US" sz="6800" dirty="0" smtClean="0"/>
              <a:t> </a:t>
            </a:r>
          </a:p>
          <a:p>
            <a:pPr marL="548640" indent="-411480" eaLnBrk="1" fontAlgn="auto" hangingPunct="1">
              <a:spcAft>
                <a:spcPts val="0"/>
              </a:spcAft>
              <a:buClr>
                <a:schemeClr val="tx1">
                  <a:shade val="95000"/>
                </a:schemeClr>
              </a:buClr>
              <a:buFont typeface="Wingdings 2"/>
              <a:buChar char=""/>
              <a:defRPr/>
            </a:pPr>
            <a:r>
              <a:rPr lang="en-US" sz="6800" dirty="0" smtClean="0"/>
              <a:t>the person can present a valid bill of sale for the nonferrous metals.</a:t>
            </a:r>
          </a:p>
          <a:p>
            <a:pPr marL="548640" indent="-411480" eaLnBrk="1" fontAlgn="auto" hangingPunct="1">
              <a:spcAft>
                <a:spcPts val="0"/>
              </a:spcAft>
              <a:buClr>
                <a:schemeClr val="tx1">
                  <a:shade val="95000"/>
                </a:schemeClr>
              </a:buClr>
              <a:buFont typeface="Wingdings 2"/>
              <a:buNone/>
              <a:defRPr/>
            </a:pPr>
            <a:endParaRPr lang="en-US" dirty="0" smtClean="0"/>
          </a:p>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None/>
              <a:defRPr/>
            </a:pPr>
            <a:endParaRPr lang="en-US" dirty="0"/>
          </a:p>
        </p:txBody>
      </p:sp>
      <p:pic>
        <p:nvPicPr>
          <p:cNvPr id="14340" name="Picture 3"/>
          <p:cNvPicPr>
            <a:picLocks noChangeAspect="1" noChangeArrowheads="1"/>
          </p:cNvPicPr>
          <p:nvPr/>
        </p:nvPicPr>
        <p:blipFill>
          <a:blip r:embed="rId2" cstate="print"/>
          <a:srcRect/>
          <a:stretch>
            <a:fillRect/>
          </a:stretch>
        </p:blipFill>
        <p:spPr bwMode="auto">
          <a:xfrm>
            <a:off x="2667000" y="5181600"/>
            <a:ext cx="942975" cy="990600"/>
          </a:xfrm>
          <a:prstGeom prst="rect">
            <a:avLst/>
          </a:prstGeom>
          <a:noFill/>
          <a:ln w="9525">
            <a:noFill/>
            <a:miter lim="800000"/>
            <a:headEnd/>
            <a:tailEnd/>
          </a:ln>
        </p:spPr>
      </p:pic>
      <p:pic>
        <p:nvPicPr>
          <p:cNvPr id="14341" name="Picture 2"/>
          <p:cNvPicPr>
            <a:picLocks noChangeAspect="1" noChangeArrowheads="1"/>
          </p:cNvPicPr>
          <p:nvPr/>
        </p:nvPicPr>
        <p:blipFill>
          <a:blip r:embed="rId3" cstate="print"/>
          <a:srcRect/>
          <a:stretch>
            <a:fillRect/>
          </a:stretch>
        </p:blipFill>
        <p:spPr bwMode="auto">
          <a:xfrm>
            <a:off x="5181600" y="5029200"/>
            <a:ext cx="809625" cy="135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Transporting Nonferrous Metals </a:t>
            </a:r>
            <a:br>
              <a:rPr lang="en-US" sz="3200" dirty="0" smtClean="0"/>
            </a:br>
            <a:r>
              <a:rPr lang="en-US" sz="3200" dirty="0" smtClean="0"/>
              <a:t>(§ 16‑17‑680(G)(4))</a:t>
            </a:r>
            <a:endParaRPr lang="en-US" sz="3200" dirty="0"/>
          </a:p>
        </p:txBody>
      </p:sp>
      <p:sp>
        <p:nvSpPr>
          <p:cNvPr id="3" name="Content Placeholder 2"/>
          <p:cNvSpPr>
            <a:spLocks noGrp="1"/>
          </p:cNvSpPr>
          <p:nvPr>
            <p:ph idx="1"/>
          </p:nvPr>
        </p:nvSpPr>
        <p:spPr/>
        <p:txBody>
          <a:bodyPr>
            <a:normAutofit fontScale="77500" lnSpcReduction="20000"/>
          </a:bodyPr>
          <a:lstStyle/>
          <a:p>
            <a:pPr marL="548640" indent="-411480" eaLnBrk="1" fontAlgn="auto" hangingPunct="1">
              <a:spcAft>
                <a:spcPts val="0"/>
              </a:spcAft>
              <a:buClr>
                <a:schemeClr val="tx1">
                  <a:shade val="95000"/>
                </a:schemeClr>
              </a:buClr>
              <a:buFont typeface="Wingdings 2"/>
              <a:buChar char=""/>
              <a:defRPr/>
            </a:pPr>
            <a:r>
              <a:rPr lang="en-US" dirty="0" smtClean="0"/>
              <a:t>1</a:t>
            </a:r>
            <a:r>
              <a:rPr lang="en-US" baseline="30000" dirty="0" smtClean="0"/>
              <a:t>st</a:t>
            </a:r>
            <a:r>
              <a:rPr lang="en-US" dirty="0" smtClean="0"/>
              <a:t> Offense = (Misdemeanor) Fined not more than $200 or imprisoned not more than 30 days </a:t>
            </a:r>
          </a:p>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Char char=""/>
              <a:defRPr/>
            </a:pPr>
            <a:r>
              <a:rPr lang="en-US" dirty="0" smtClean="0"/>
              <a:t>2</a:t>
            </a:r>
            <a:r>
              <a:rPr lang="en-US" baseline="30000" dirty="0" smtClean="0"/>
              <a:t>nd</a:t>
            </a:r>
            <a:r>
              <a:rPr lang="en-US" dirty="0" smtClean="0"/>
              <a:t> Offense = (Misdemeanor) Fined not more than $500, or imprisoned not more than 1 year, or both</a:t>
            </a:r>
          </a:p>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Char char=""/>
              <a:defRPr/>
            </a:pPr>
            <a:r>
              <a:rPr lang="en-US" dirty="0" smtClean="0"/>
              <a:t>3</a:t>
            </a:r>
            <a:r>
              <a:rPr lang="en-US" baseline="30000" dirty="0" smtClean="0"/>
              <a:t>rd</a:t>
            </a:r>
            <a:r>
              <a:rPr lang="en-US" dirty="0" smtClean="0"/>
              <a:t> or Subsequent Offense = (Misdemeanor) Fined not more than $1,000, or imprisoned not more than 3 years, or both  </a:t>
            </a:r>
          </a:p>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None/>
              <a:defRPr/>
            </a:pPr>
            <a:r>
              <a:rPr lang="en-US" dirty="0" smtClean="0"/>
              <a:t>	For an offense to be considered a 3</a:t>
            </a:r>
            <a:r>
              <a:rPr lang="en-US" baseline="30000" dirty="0" smtClean="0"/>
              <a:t>rd</a:t>
            </a:r>
            <a:r>
              <a:rPr lang="en-US" dirty="0" smtClean="0"/>
              <a:t> or subsequent offense, the offense must have occurred within 10 years of a prior offense.</a:t>
            </a:r>
          </a:p>
          <a:p>
            <a:pPr marL="548640" indent="-411480" eaLnBrk="1" fontAlgn="auto" hangingPunct="1">
              <a:spcAft>
                <a:spcPts val="0"/>
              </a:spcAft>
              <a:buClr>
                <a:schemeClr val="tx1">
                  <a:shade val="95000"/>
                </a:schemeClr>
              </a:buClr>
              <a:buFont typeface="Wingdings 2"/>
              <a:buNone/>
              <a:defRPr/>
            </a:pPr>
            <a:endParaRPr lang="en-US" dirty="0" smtClean="0"/>
          </a:p>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None/>
              <a:defRPr/>
            </a:pPr>
            <a:endParaRPr lang="en-US" dirty="0"/>
          </a:p>
        </p:txBody>
      </p:sp>
      <p:pic>
        <p:nvPicPr>
          <p:cNvPr id="15364" name="Picture 2"/>
          <p:cNvPicPr>
            <a:picLocks noChangeAspect="1" noChangeArrowheads="1"/>
          </p:cNvPicPr>
          <p:nvPr/>
        </p:nvPicPr>
        <p:blipFill>
          <a:blip r:embed="rId2" cstate="print"/>
          <a:srcRect/>
          <a:stretch>
            <a:fillRect/>
          </a:stretch>
        </p:blipFill>
        <p:spPr bwMode="auto">
          <a:xfrm>
            <a:off x="3911600" y="5410200"/>
            <a:ext cx="1574800" cy="118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Transporting Nonferrous Metals </a:t>
            </a:r>
            <a:br>
              <a:rPr lang="en-US" sz="3200" dirty="0" smtClean="0"/>
            </a:br>
            <a:r>
              <a:rPr lang="en-US" sz="3200" dirty="0" smtClean="0"/>
              <a:t>(§ 16‑17‑680(G)(5))</a:t>
            </a:r>
            <a:endParaRPr lang="en-US" sz="3200" dirty="0"/>
          </a:p>
        </p:txBody>
      </p:sp>
      <p:sp>
        <p:nvSpPr>
          <p:cNvPr id="3" name="Content Placeholder 2"/>
          <p:cNvSpPr>
            <a:spLocks noGrp="1"/>
          </p:cNvSpPr>
          <p:nvPr>
            <p:ph idx="1"/>
          </p:nvPr>
        </p:nvSpPr>
        <p:spPr>
          <a:xfrm>
            <a:off x="457200" y="1447800"/>
            <a:ext cx="8229600" cy="4708525"/>
          </a:xfrm>
        </p:spPr>
        <p:txBody>
          <a:bodyPr>
            <a:normAutofit fontScale="25000" lnSpcReduction="20000"/>
          </a:bodyPr>
          <a:lstStyle/>
          <a:p>
            <a:pPr marL="548640" indent="-411480" eaLnBrk="1" fontAlgn="auto" hangingPunct="1">
              <a:spcAft>
                <a:spcPts val="0"/>
              </a:spcAft>
              <a:buClr>
                <a:schemeClr val="tx1">
                  <a:shade val="95000"/>
                </a:schemeClr>
              </a:buClr>
              <a:buFont typeface="Wingdings 2"/>
              <a:buNone/>
              <a:defRPr/>
            </a:pPr>
            <a:r>
              <a:rPr lang="en-US" sz="7200" dirty="0" smtClean="0"/>
              <a:t>If a person:</a:t>
            </a:r>
          </a:p>
          <a:p>
            <a:pPr marL="548640" indent="-411480" eaLnBrk="1" fontAlgn="auto" hangingPunct="1">
              <a:spcAft>
                <a:spcPts val="0"/>
              </a:spcAft>
              <a:buClr>
                <a:schemeClr val="tx1">
                  <a:shade val="95000"/>
                </a:schemeClr>
              </a:buClr>
              <a:buFont typeface="Wingdings 2"/>
              <a:buNone/>
              <a:defRPr/>
            </a:pPr>
            <a:r>
              <a:rPr lang="en-US" sz="7200" dirty="0" smtClean="0"/>
              <a:t> </a:t>
            </a:r>
          </a:p>
          <a:p>
            <a:pPr marL="548640" indent="-411480" eaLnBrk="1" fontAlgn="auto" hangingPunct="1">
              <a:spcAft>
                <a:spcPts val="0"/>
              </a:spcAft>
              <a:buClr>
                <a:schemeClr val="tx1">
                  <a:shade val="95000"/>
                </a:schemeClr>
              </a:buClr>
              <a:buFont typeface="Wingdings 2"/>
              <a:buChar char=""/>
              <a:defRPr/>
            </a:pPr>
            <a:r>
              <a:rPr lang="en-US" sz="7200" dirty="0" smtClean="0"/>
              <a:t>knowingly transports stolen nonferrous metals ;</a:t>
            </a:r>
          </a:p>
          <a:p>
            <a:pPr marL="548640" indent="-411480" eaLnBrk="1" fontAlgn="auto" hangingPunct="1">
              <a:spcAft>
                <a:spcPts val="0"/>
              </a:spcAft>
              <a:buClr>
                <a:schemeClr val="tx1">
                  <a:shade val="95000"/>
                </a:schemeClr>
              </a:buClr>
              <a:buFont typeface="Wingdings 2"/>
              <a:buNone/>
              <a:defRPr/>
            </a:pPr>
            <a:r>
              <a:rPr lang="en-US" sz="7200" dirty="0" smtClean="0"/>
              <a:t> </a:t>
            </a:r>
          </a:p>
          <a:p>
            <a:pPr marL="548640" indent="-411480" eaLnBrk="1" fontAlgn="auto" hangingPunct="1">
              <a:spcAft>
                <a:spcPts val="0"/>
              </a:spcAft>
              <a:buClr>
                <a:schemeClr val="tx1">
                  <a:shade val="95000"/>
                </a:schemeClr>
              </a:buClr>
              <a:buFont typeface="Wingdings 2"/>
              <a:buChar char=""/>
              <a:defRPr/>
            </a:pPr>
            <a:r>
              <a:rPr lang="en-US" sz="7200" dirty="0" smtClean="0"/>
              <a:t>is operating a vehicle used in the ordinary course of business to knowingly transport stolen nonferrous metals;</a:t>
            </a:r>
          </a:p>
          <a:p>
            <a:pPr marL="548640" indent="-411480" eaLnBrk="1" fontAlgn="auto" hangingPunct="1">
              <a:spcAft>
                <a:spcPts val="0"/>
              </a:spcAft>
              <a:buClr>
                <a:schemeClr val="tx1">
                  <a:shade val="95000"/>
                </a:schemeClr>
              </a:buClr>
              <a:buFont typeface="Wingdings 2"/>
              <a:buNone/>
              <a:defRPr/>
            </a:pPr>
            <a:r>
              <a:rPr lang="en-US" sz="7200" dirty="0" smtClean="0"/>
              <a:t> </a:t>
            </a:r>
          </a:p>
          <a:p>
            <a:pPr marL="548640" indent="-411480" eaLnBrk="1" fontAlgn="auto" hangingPunct="1">
              <a:spcAft>
                <a:spcPts val="0"/>
              </a:spcAft>
              <a:buClr>
                <a:schemeClr val="tx1">
                  <a:shade val="95000"/>
                </a:schemeClr>
              </a:buClr>
              <a:buFont typeface="Wingdings 2"/>
              <a:buChar char=""/>
              <a:defRPr/>
            </a:pPr>
            <a:r>
              <a:rPr lang="en-US" sz="7200" dirty="0" smtClean="0"/>
              <a:t>presents a valid or falsified permit to transport and sell nonferrous metals that the person knows are stolen; or </a:t>
            </a:r>
          </a:p>
          <a:p>
            <a:pPr marL="548640" indent="-411480" eaLnBrk="1" fontAlgn="auto" hangingPunct="1">
              <a:spcAft>
                <a:spcPts val="0"/>
              </a:spcAft>
              <a:buClr>
                <a:schemeClr val="tx1">
                  <a:shade val="95000"/>
                </a:schemeClr>
              </a:buClr>
              <a:buFont typeface="Wingdings 2"/>
              <a:buNone/>
              <a:defRPr/>
            </a:pPr>
            <a:r>
              <a:rPr lang="en-US" sz="7200" dirty="0" smtClean="0"/>
              <a:t> </a:t>
            </a:r>
          </a:p>
          <a:p>
            <a:pPr marL="548640" indent="-411480" eaLnBrk="1" fontAlgn="auto" hangingPunct="1">
              <a:spcAft>
                <a:spcPts val="0"/>
              </a:spcAft>
              <a:buClr>
                <a:schemeClr val="tx1">
                  <a:shade val="95000"/>
                </a:schemeClr>
              </a:buClr>
              <a:buFont typeface="Wingdings 2"/>
              <a:buChar char=""/>
              <a:defRPr/>
            </a:pPr>
            <a:r>
              <a:rPr lang="en-US" sz="7200" dirty="0" smtClean="0"/>
              <a:t>presents a valid or falsified bill of sale for nonferrous metals that the person knows are stolen </a:t>
            </a:r>
          </a:p>
          <a:p>
            <a:pPr marL="548640" indent="-411480" eaLnBrk="1" fontAlgn="auto" hangingPunct="1">
              <a:spcAft>
                <a:spcPts val="0"/>
              </a:spcAft>
              <a:buClr>
                <a:schemeClr val="tx1">
                  <a:shade val="95000"/>
                </a:schemeClr>
              </a:buClr>
              <a:buFont typeface="Wingdings 2"/>
              <a:buChar char=""/>
              <a:defRPr/>
            </a:pPr>
            <a:endParaRPr lang="en-US" sz="7200" dirty="0" smtClean="0"/>
          </a:p>
          <a:p>
            <a:pPr marL="548640" indent="-411480" eaLnBrk="1" fontAlgn="auto" hangingPunct="1">
              <a:spcAft>
                <a:spcPts val="0"/>
              </a:spcAft>
              <a:buClr>
                <a:schemeClr val="tx1">
                  <a:shade val="95000"/>
                </a:schemeClr>
              </a:buClr>
              <a:buFont typeface="Wingdings 2"/>
              <a:buNone/>
              <a:defRPr/>
            </a:pPr>
            <a:r>
              <a:rPr lang="en-US" sz="7200" dirty="0" smtClean="0"/>
              <a:t>= (Felony) Fined in the discretion of the court, or imprisoned not more than</a:t>
            </a:r>
          </a:p>
          <a:p>
            <a:pPr marL="548640" indent="-411480" eaLnBrk="1" fontAlgn="auto" hangingPunct="1">
              <a:spcAft>
                <a:spcPts val="0"/>
              </a:spcAft>
              <a:buClr>
                <a:schemeClr val="tx1">
                  <a:shade val="95000"/>
                </a:schemeClr>
              </a:buClr>
              <a:buFont typeface="Wingdings 2"/>
              <a:buNone/>
              <a:defRPr/>
            </a:pPr>
            <a:r>
              <a:rPr lang="en-US" sz="7200" dirty="0" smtClean="0"/>
              <a:t>10 years, or both </a:t>
            </a:r>
          </a:p>
          <a:p>
            <a:pPr marL="548640" indent="-411480" eaLnBrk="1" fontAlgn="auto" hangingPunct="1">
              <a:spcAft>
                <a:spcPts val="0"/>
              </a:spcAft>
              <a:buClr>
                <a:schemeClr val="tx1">
                  <a:shade val="95000"/>
                </a:schemeClr>
              </a:buClr>
              <a:buFont typeface="Wingdings 2"/>
              <a:buNone/>
              <a:defRPr/>
            </a:pPr>
            <a:endParaRPr lang="en-US" sz="7200" dirty="0" smtClean="0"/>
          </a:p>
          <a:p>
            <a:pPr marL="548640" indent="-411480" eaLnBrk="1" fontAlgn="auto" hangingPunct="1">
              <a:spcAft>
                <a:spcPts val="0"/>
              </a:spcAft>
              <a:buClr>
                <a:schemeClr val="tx1">
                  <a:shade val="95000"/>
                </a:schemeClr>
              </a:buClr>
              <a:buFont typeface="Wingdings 2"/>
              <a:buNone/>
              <a:defRPr/>
            </a:pPr>
            <a:r>
              <a:rPr lang="en-US" sz="7200" dirty="0" smtClean="0"/>
              <a:t>If the person has been issued a nonferrous metals permit, the permit must be</a:t>
            </a:r>
          </a:p>
          <a:p>
            <a:pPr marL="548640" indent="-411480" eaLnBrk="1" fontAlgn="auto" hangingPunct="1">
              <a:spcAft>
                <a:spcPts val="0"/>
              </a:spcAft>
              <a:buClr>
                <a:schemeClr val="tx1">
                  <a:shade val="95000"/>
                </a:schemeClr>
              </a:buClr>
              <a:buFont typeface="Wingdings 2"/>
              <a:buNone/>
              <a:defRPr/>
            </a:pPr>
            <a:r>
              <a:rPr lang="en-US" sz="7200" dirty="0" smtClean="0"/>
              <a:t>revoked.</a:t>
            </a:r>
            <a:r>
              <a:rPr lang="en-US" sz="5500" dirty="0" smtClean="0"/>
              <a:t> </a:t>
            </a:r>
          </a:p>
          <a:p>
            <a:pPr marL="548640" indent="-411480" eaLnBrk="1" fontAlgn="auto" hangingPunct="1">
              <a:spcAft>
                <a:spcPts val="0"/>
              </a:spcAft>
              <a:buClr>
                <a:schemeClr val="tx1">
                  <a:shade val="95000"/>
                </a:schemeClr>
              </a:buClr>
              <a:buFont typeface="Wingdings 2"/>
              <a:buNone/>
              <a:defRPr/>
            </a:pPr>
            <a:endParaRPr lang="en-US" dirty="0" smtClean="0"/>
          </a:p>
          <a:p>
            <a:pPr marL="548640" indent="-411480" eaLnBrk="1" fontAlgn="auto" hangingPunct="1">
              <a:spcAft>
                <a:spcPts val="0"/>
              </a:spcAft>
              <a:buClr>
                <a:schemeClr val="tx1">
                  <a:shade val="95000"/>
                </a:schemeClr>
              </a:buClr>
              <a:buFont typeface="Wingdings 2"/>
              <a:buNone/>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1143000"/>
          </a:xfrm>
        </p:spPr>
        <p:txBody>
          <a:bodyPr>
            <a:normAutofit fontScale="90000"/>
          </a:bodyPr>
          <a:lstStyle/>
          <a:p>
            <a:pPr eaLnBrk="1" fontAlgn="auto" hangingPunct="1">
              <a:spcAft>
                <a:spcPts val="0"/>
              </a:spcAft>
              <a:defRPr/>
            </a:pPr>
            <a:r>
              <a:rPr lang="en-US" dirty="0" smtClean="0"/>
              <a:t>Selling Nonferrous Metals </a:t>
            </a:r>
            <a:br>
              <a:rPr lang="en-US" dirty="0" smtClean="0"/>
            </a:br>
            <a:r>
              <a:rPr lang="en-US" dirty="0" smtClean="0"/>
              <a:t>(§ 16‑17‑680)</a:t>
            </a:r>
            <a:endParaRPr lang="en-US" dirty="0"/>
          </a:p>
        </p:txBody>
      </p:sp>
      <p:pic>
        <p:nvPicPr>
          <p:cNvPr id="17411" name="Picture 2" descr="http://t1.gstatic.com/images?q=tbn:ANd9GcScNYIy7drxRIhknnIOgawCwu7xCJ936jjNoGQ-cieU0Xfqa61dKw"/>
          <p:cNvPicPr>
            <a:picLocks noChangeAspect="1" noChangeArrowheads="1"/>
          </p:cNvPicPr>
          <p:nvPr/>
        </p:nvPicPr>
        <p:blipFill>
          <a:blip r:embed="rId2" cstate="print"/>
          <a:srcRect/>
          <a:stretch>
            <a:fillRect/>
          </a:stretch>
        </p:blipFill>
        <p:spPr bwMode="auto">
          <a:xfrm>
            <a:off x="6858000" y="4114800"/>
            <a:ext cx="963613" cy="771525"/>
          </a:xfrm>
          <a:prstGeom prst="rect">
            <a:avLst/>
          </a:prstGeom>
          <a:noFill/>
          <a:ln w="9525">
            <a:noFill/>
            <a:miter lim="800000"/>
            <a:headEnd/>
            <a:tailEnd/>
          </a:ln>
        </p:spPr>
      </p:pic>
      <p:pic>
        <p:nvPicPr>
          <p:cNvPr id="17412" name="Picture 2"/>
          <p:cNvPicPr>
            <a:picLocks noChangeAspect="1" noChangeArrowheads="1"/>
          </p:cNvPicPr>
          <p:nvPr/>
        </p:nvPicPr>
        <p:blipFill>
          <a:blip r:embed="rId3" cstate="print"/>
          <a:srcRect/>
          <a:stretch>
            <a:fillRect/>
          </a:stretch>
        </p:blipFill>
        <p:spPr bwMode="auto">
          <a:xfrm>
            <a:off x="3276600" y="3429000"/>
            <a:ext cx="2895600" cy="2171700"/>
          </a:xfrm>
          <a:prstGeom prst="rect">
            <a:avLst/>
          </a:prstGeom>
          <a:noFill/>
          <a:ln w="9525">
            <a:noFill/>
            <a:miter lim="800000"/>
            <a:headEnd/>
            <a:tailEnd/>
          </a:ln>
        </p:spPr>
      </p:pic>
      <p:pic>
        <p:nvPicPr>
          <p:cNvPr id="17413" name="Picture 2" descr="http://t1.gstatic.com/images?q=tbn:ANd9GcScNYIy7drxRIhknnIOgawCwu7xCJ936jjNoGQ-cieU0Xfqa61dKw"/>
          <p:cNvPicPr>
            <a:picLocks noChangeAspect="1" noChangeArrowheads="1"/>
          </p:cNvPicPr>
          <p:nvPr/>
        </p:nvPicPr>
        <p:blipFill>
          <a:blip r:embed="rId2" cstate="print"/>
          <a:srcRect/>
          <a:stretch>
            <a:fillRect/>
          </a:stretch>
        </p:blipFill>
        <p:spPr bwMode="auto">
          <a:xfrm>
            <a:off x="1524000" y="4114800"/>
            <a:ext cx="963613" cy="77152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16‑17‑680(C)(1))</a:t>
            </a:r>
            <a:endParaRPr lang="en-US" sz="3200" dirty="0"/>
          </a:p>
        </p:txBody>
      </p:sp>
      <p:sp>
        <p:nvSpPr>
          <p:cNvPr id="18435" name="Content Placeholder 2"/>
          <p:cNvSpPr>
            <a:spLocks noGrp="1"/>
          </p:cNvSpPr>
          <p:nvPr>
            <p:ph idx="1"/>
          </p:nvPr>
        </p:nvSpPr>
        <p:spPr/>
        <p:txBody>
          <a:bodyPr/>
          <a:lstStyle/>
          <a:p>
            <a:pPr eaLnBrk="1" hangingPunct="1"/>
            <a:r>
              <a:rPr lang="en-US" sz="2200" smtClean="0"/>
              <a:t>A person or entity who wants to transport or sell nonferrous metals to a secondary metals recycler shall obtain a permit to transport and sell nonferrous metals.</a:t>
            </a:r>
          </a:p>
          <a:p>
            <a:pPr eaLnBrk="1" hangingPunct="1"/>
            <a:endParaRPr lang="en-US" sz="2200" smtClean="0"/>
          </a:p>
          <a:p>
            <a:pPr eaLnBrk="1" hangingPunct="1"/>
            <a:r>
              <a:rPr lang="en-US" sz="2200" smtClean="0"/>
              <a:t>An entity’s employee is not required to obtain a separate permit; however, the employee shall keep a copy of the entity’s permit readily available for inspection.</a:t>
            </a:r>
          </a:p>
        </p:txBody>
      </p:sp>
      <p:pic>
        <p:nvPicPr>
          <p:cNvPr id="18436" name="Picture 3"/>
          <p:cNvPicPr>
            <a:picLocks noChangeAspect="1" noChangeArrowheads="1"/>
          </p:cNvPicPr>
          <p:nvPr/>
        </p:nvPicPr>
        <p:blipFill>
          <a:blip r:embed="rId2" cstate="print"/>
          <a:srcRect/>
          <a:stretch>
            <a:fillRect/>
          </a:stretch>
        </p:blipFill>
        <p:spPr bwMode="auto">
          <a:xfrm>
            <a:off x="3810000" y="4876800"/>
            <a:ext cx="1476375" cy="155098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16‑17‑680(C)(2))</a:t>
            </a:r>
            <a:endParaRPr lang="en-US" sz="3200" dirty="0"/>
          </a:p>
        </p:txBody>
      </p:sp>
      <p:sp>
        <p:nvSpPr>
          <p:cNvPr id="19459" name="Content Placeholder 2"/>
          <p:cNvSpPr>
            <a:spLocks noGrp="1"/>
          </p:cNvSpPr>
          <p:nvPr>
            <p:ph idx="1"/>
          </p:nvPr>
        </p:nvSpPr>
        <p:spPr/>
        <p:txBody>
          <a:bodyPr/>
          <a:lstStyle/>
          <a:p>
            <a:pPr eaLnBrk="1" hangingPunct="1">
              <a:buFont typeface="Wingdings 2" pitchFamily="18" charset="2"/>
              <a:buNone/>
            </a:pPr>
            <a:r>
              <a:rPr lang="en-US" sz="2200" smtClean="0"/>
              <a:t>If the person is a SC resident or an entity located in SC, the </a:t>
            </a:r>
          </a:p>
          <a:p>
            <a:pPr eaLnBrk="1" hangingPunct="1">
              <a:buFont typeface="Wingdings 2" pitchFamily="18" charset="2"/>
              <a:buNone/>
            </a:pPr>
            <a:r>
              <a:rPr lang="en-US" sz="2200" smtClean="0"/>
              <a:t>person or entity shall obtain the permit from the sheriff of the </a:t>
            </a:r>
          </a:p>
          <a:p>
            <a:pPr eaLnBrk="1" hangingPunct="1">
              <a:buFont typeface="Wingdings 2" pitchFamily="18" charset="2"/>
              <a:buNone/>
            </a:pPr>
            <a:r>
              <a:rPr lang="en-US" sz="2200" smtClean="0"/>
              <a:t>county in which the person resides or has a secondary </a:t>
            </a:r>
          </a:p>
          <a:p>
            <a:pPr eaLnBrk="1" hangingPunct="1">
              <a:buFont typeface="Wingdings 2" pitchFamily="18" charset="2"/>
              <a:buNone/>
            </a:pPr>
            <a:r>
              <a:rPr lang="en-US" sz="2200" smtClean="0"/>
              <a:t>residence or in which the entity is located or has a secondary </a:t>
            </a:r>
          </a:p>
          <a:p>
            <a:pPr eaLnBrk="1" hangingPunct="1">
              <a:buFont typeface="Wingdings 2" pitchFamily="18" charset="2"/>
              <a:buNone/>
            </a:pPr>
            <a:r>
              <a:rPr lang="en-US" sz="2200" smtClean="0"/>
              <a:t>business. </a:t>
            </a:r>
          </a:p>
          <a:p>
            <a:pPr eaLnBrk="1" hangingPunct="1">
              <a:buFont typeface="Wingdings 2" pitchFamily="18" charset="2"/>
              <a:buNone/>
            </a:pPr>
            <a:endParaRPr lang="en-US" smtClean="0"/>
          </a:p>
          <a:p>
            <a:pPr eaLnBrk="1" hangingPunct="1">
              <a:buFont typeface="Wingdings 2" pitchFamily="18" charset="2"/>
              <a:buNone/>
            </a:pPr>
            <a:r>
              <a:rPr lang="en-US" smtClean="0"/>
              <a:t>  </a:t>
            </a:r>
          </a:p>
          <a:p>
            <a:pPr eaLnBrk="1" hangingPunct="1"/>
            <a:endParaRPr lang="en-US" smtClean="0"/>
          </a:p>
        </p:txBody>
      </p:sp>
      <p:pic>
        <p:nvPicPr>
          <p:cNvPr id="19460" name="Picture 5"/>
          <p:cNvPicPr>
            <a:picLocks noChangeAspect="1" noChangeArrowheads="1"/>
          </p:cNvPicPr>
          <p:nvPr/>
        </p:nvPicPr>
        <p:blipFill>
          <a:blip r:embed="rId2" cstate="print"/>
          <a:srcRect/>
          <a:stretch>
            <a:fillRect/>
          </a:stretch>
        </p:blipFill>
        <p:spPr bwMode="auto">
          <a:xfrm>
            <a:off x="2971800" y="3886200"/>
            <a:ext cx="3248025" cy="255428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16‑17‑680(C)(2))</a:t>
            </a:r>
            <a:endParaRPr lang="en-US" sz="3200" dirty="0"/>
          </a:p>
        </p:txBody>
      </p:sp>
      <p:sp>
        <p:nvSpPr>
          <p:cNvPr id="20483" name="Content Placeholder 2"/>
          <p:cNvSpPr>
            <a:spLocks noGrp="1"/>
          </p:cNvSpPr>
          <p:nvPr>
            <p:ph idx="1"/>
          </p:nvPr>
        </p:nvSpPr>
        <p:spPr/>
        <p:txBody>
          <a:bodyPr/>
          <a:lstStyle/>
          <a:p>
            <a:pPr eaLnBrk="1" hangingPunct="1">
              <a:buFont typeface="Wingdings 2" pitchFamily="18" charset="2"/>
              <a:buNone/>
            </a:pPr>
            <a:r>
              <a:rPr lang="en-US" sz="2000" smtClean="0"/>
              <a:t>The sheriff may issue the permit if the:</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person resides or a has a secondary residence or the entity is located or has a secondary business in the sheriff’s county;</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person or entity hasn’t been convicted of a nonferrous metals violation; and</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person or entity declares on an application that the person is informed of and will comply the permit provisions. 	</a:t>
            </a:r>
          </a:p>
          <a:p>
            <a:pPr eaLnBrk="1" hangingPunct="1"/>
            <a:endParaRPr lang="en-US" smtClean="0"/>
          </a:p>
        </p:txBody>
      </p:sp>
      <p:pic>
        <p:nvPicPr>
          <p:cNvPr id="20484" name="Picture 3"/>
          <p:cNvPicPr>
            <a:picLocks noChangeAspect="1" noChangeArrowheads="1"/>
          </p:cNvPicPr>
          <p:nvPr/>
        </p:nvPicPr>
        <p:blipFill>
          <a:blip r:embed="rId2" cstate="print"/>
          <a:srcRect/>
          <a:stretch>
            <a:fillRect/>
          </a:stretch>
        </p:blipFill>
        <p:spPr bwMode="auto">
          <a:xfrm>
            <a:off x="5181600" y="5410200"/>
            <a:ext cx="942975" cy="990600"/>
          </a:xfrm>
          <a:prstGeom prst="rect">
            <a:avLst/>
          </a:prstGeom>
          <a:noFill/>
          <a:ln w="9525">
            <a:noFill/>
            <a:miter lim="800000"/>
            <a:headEnd/>
            <a:tailEnd/>
          </a:ln>
        </p:spPr>
      </p:pic>
      <p:pic>
        <p:nvPicPr>
          <p:cNvPr id="20485" name="Picture 2"/>
          <p:cNvPicPr>
            <a:picLocks noChangeAspect="1" noChangeArrowheads="1"/>
          </p:cNvPicPr>
          <p:nvPr/>
        </p:nvPicPr>
        <p:blipFill>
          <a:blip r:embed="rId3" cstate="print"/>
          <a:srcRect/>
          <a:stretch>
            <a:fillRect/>
          </a:stretch>
        </p:blipFill>
        <p:spPr bwMode="auto">
          <a:xfrm>
            <a:off x="2590800" y="5257800"/>
            <a:ext cx="1325563" cy="1219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16‑17‑680(C)(3))</a:t>
            </a:r>
            <a:endParaRPr lang="en-US" sz="3200" dirty="0"/>
          </a:p>
        </p:txBody>
      </p:sp>
      <p:sp>
        <p:nvSpPr>
          <p:cNvPr id="21507" name="Content Placeholder 2"/>
          <p:cNvSpPr>
            <a:spLocks noGrp="1"/>
          </p:cNvSpPr>
          <p:nvPr>
            <p:ph idx="1"/>
          </p:nvPr>
        </p:nvSpPr>
        <p:spPr/>
        <p:txBody>
          <a:bodyPr/>
          <a:lstStyle/>
          <a:p>
            <a:pPr eaLnBrk="1" hangingPunct="1">
              <a:buFont typeface="Wingdings 2" pitchFamily="18" charset="2"/>
              <a:buNone/>
            </a:pPr>
            <a:r>
              <a:rPr lang="en-US" sz="2200" smtClean="0"/>
              <a:t>If the person is not a SC resident or an entity located in SC, the </a:t>
            </a:r>
          </a:p>
          <a:p>
            <a:pPr eaLnBrk="1" hangingPunct="1">
              <a:buFont typeface="Wingdings 2" pitchFamily="18" charset="2"/>
              <a:buNone/>
            </a:pPr>
            <a:r>
              <a:rPr lang="en-US" sz="2200" smtClean="0"/>
              <a:t>person or entity shall obtain the permit from any sheriff in any</a:t>
            </a:r>
          </a:p>
          <a:p>
            <a:pPr eaLnBrk="1" hangingPunct="1">
              <a:buFont typeface="Wingdings 2" pitchFamily="18" charset="2"/>
              <a:buNone/>
            </a:pPr>
            <a:r>
              <a:rPr lang="en-US" sz="2200" smtClean="0"/>
              <a:t>county in SC. </a:t>
            </a:r>
          </a:p>
          <a:p>
            <a:pPr eaLnBrk="1" hangingPunct="1">
              <a:buFont typeface="Wingdings 2" pitchFamily="18" charset="2"/>
              <a:buNone/>
            </a:pPr>
            <a:endParaRPr lang="en-US" sz="2400" smtClean="0"/>
          </a:p>
          <a:p>
            <a:pPr eaLnBrk="1" hangingPunct="1">
              <a:buFont typeface="Wingdings 2" pitchFamily="18" charset="2"/>
              <a:buNone/>
            </a:pPr>
            <a:endParaRPr lang="en-US" sz="2400" smtClean="0"/>
          </a:p>
          <a:p>
            <a:pPr eaLnBrk="1" hangingPunct="1"/>
            <a:endParaRPr lang="en-US" smtClean="0"/>
          </a:p>
        </p:txBody>
      </p:sp>
      <p:pic>
        <p:nvPicPr>
          <p:cNvPr id="21508" name="Picture 5"/>
          <p:cNvPicPr>
            <a:picLocks noChangeAspect="1" noChangeArrowheads="1"/>
          </p:cNvPicPr>
          <p:nvPr/>
        </p:nvPicPr>
        <p:blipFill>
          <a:blip r:embed="rId2" cstate="print"/>
          <a:srcRect/>
          <a:stretch>
            <a:fillRect/>
          </a:stretch>
        </p:blipFill>
        <p:spPr bwMode="auto">
          <a:xfrm>
            <a:off x="2895600" y="3276600"/>
            <a:ext cx="3248025" cy="255428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16‑17‑680(C)(3))</a:t>
            </a:r>
            <a:endParaRPr lang="en-US" sz="3200" dirty="0"/>
          </a:p>
        </p:txBody>
      </p:sp>
      <p:sp>
        <p:nvSpPr>
          <p:cNvPr id="22531" name="Content Placeholder 2"/>
          <p:cNvSpPr>
            <a:spLocks noGrp="1"/>
          </p:cNvSpPr>
          <p:nvPr>
            <p:ph idx="1"/>
          </p:nvPr>
        </p:nvSpPr>
        <p:spPr/>
        <p:txBody>
          <a:bodyPr/>
          <a:lstStyle/>
          <a:p>
            <a:pPr eaLnBrk="1" hangingPunct="1">
              <a:buFont typeface="Wingdings 2" pitchFamily="18" charset="2"/>
              <a:buNone/>
            </a:pPr>
            <a:r>
              <a:rPr lang="en-US" sz="2000" smtClean="0"/>
              <a:t>The sheriff may issue the permit if the:</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person is not a resident of SC or the entity is not located in SC;</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person or entity hasn’t been convicted of a nonferrous metals violation; and</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person or entity declares on an application that the person is informed of and will comply the permit provisions. </a:t>
            </a:r>
            <a:r>
              <a:rPr lang="en-US" sz="1800" smtClean="0"/>
              <a:t>	</a:t>
            </a:r>
          </a:p>
          <a:p>
            <a:pPr eaLnBrk="1" hangingPunct="1">
              <a:buFont typeface="Wingdings 2" pitchFamily="18" charset="2"/>
              <a:buNone/>
            </a:pPr>
            <a:r>
              <a:rPr lang="en-US" sz="1800" smtClean="0"/>
              <a:t>  </a:t>
            </a:r>
          </a:p>
          <a:p>
            <a:pPr eaLnBrk="1" hangingPunct="1"/>
            <a:endParaRPr lang="en-US" smtClean="0"/>
          </a:p>
        </p:txBody>
      </p:sp>
      <p:pic>
        <p:nvPicPr>
          <p:cNvPr id="22532" name="Picture 2"/>
          <p:cNvPicPr>
            <a:picLocks noChangeAspect="1" noChangeArrowheads="1"/>
          </p:cNvPicPr>
          <p:nvPr/>
        </p:nvPicPr>
        <p:blipFill>
          <a:blip r:embed="rId2" cstate="print"/>
          <a:srcRect/>
          <a:stretch>
            <a:fillRect/>
          </a:stretch>
        </p:blipFill>
        <p:spPr bwMode="auto">
          <a:xfrm>
            <a:off x="2590800" y="5257800"/>
            <a:ext cx="1325563" cy="1219200"/>
          </a:xfrm>
          <a:prstGeom prst="rect">
            <a:avLst/>
          </a:prstGeom>
          <a:noFill/>
          <a:ln w="9525">
            <a:noFill/>
            <a:miter lim="800000"/>
            <a:headEnd/>
            <a:tailEnd/>
          </a:ln>
        </p:spPr>
      </p:pic>
      <p:pic>
        <p:nvPicPr>
          <p:cNvPr id="22533" name="Picture 4"/>
          <p:cNvPicPr>
            <a:picLocks noChangeAspect="1" noChangeArrowheads="1"/>
          </p:cNvPicPr>
          <p:nvPr/>
        </p:nvPicPr>
        <p:blipFill>
          <a:blip r:embed="rId3" cstate="print"/>
          <a:srcRect/>
          <a:stretch>
            <a:fillRect/>
          </a:stretch>
        </p:blipFill>
        <p:spPr bwMode="auto">
          <a:xfrm>
            <a:off x="5181600" y="5334000"/>
            <a:ext cx="942975" cy="990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16‑17‑680(C)(4))</a:t>
            </a:r>
            <a:endParaRPr lang="en-US" sz="3200" dirty="0"/>
          </a:p>
        </p:txBody>
      </p:sp>
      <p:sp>
        <p:nvSpPr>
          <p:cNvPr id="23555" name="Content Placeholder 2"/>
          <p:cNvSpPr>
            <a:spLocks noGrp="1"/>
          </p:cNvSpPr>
          <p:nvPr>
            <p:ph idx="1"/>
          </p:nvPr>
        </p:nvSpPr>
        <p:spPr>
          <a:xfrm>
            <a:off x="533400" y="1600200"/>
            <a:ext cx="8229600" cy="4708525"/>
          </a:xfrm>
        </p:spPr>
        <p:txBody>
          <a:bodyPr/>
          <a:lstStyle/>
          <a:p>
            <a:pPr eaLnBrk="1" hangingPunct="1">
              <a:buFont typeface="Wingdings 2" pitchFamily="18" charset="2"/>
              <a:buNone/>
            </a:pPr>
            <a:r>
              <a:rPr lang="en-US" sz="2200" smtClean="0"/>
              <a:t>SLED is responsible for developing the application and permit </a:t>
            </a:r>
          </a:p>
          <a:p>
            <a:pPr eaLnBrk="1" hangingPunct="1">
              <a:buFont typeface="Wingdings 2" pitchFamily="18" charset="2"/>
              <a:buNone/>
            </a:pPr>
            <a:r>
              <a:rPr lang="en-US" sz="2200" smtClean="0"/>
              <a:t>in consultation with the State’s sheriffs and representatives of</a:t>
            </a:r>
          </a:p>
          <a:p>
            <a:pPr eaLnBrk="1" hangingPunct="1">
              <a:buFont typeface="Wingdings 2" pitchFamily="18" charset="2"/>
              <a:buNone/>
            </a:pPr>
            <a:r>
              <a:rPr lang="en-US" sz="2200" smtClean="0"/>
              <a:t>the secondary metals recyclers’ industry.</a:t>
            </a:r>
          </a:p>
        </p:txBody>
      </p:sp>
      <p:pic>
        <p:nvPicPr>
          <p:cNvPr id="23556" name="Picture 2"/>
          <p:cNvPicPr>
            <a:picLocks noChangeAspect="1" noChangeArrowheads="1"/>
          </p:cNvPicPr>
          <p:nvPr/>
        </p:nvPicPr>
        <p:blipFill>
          <a:blip r:embed="rId2" cstate="print"/>
          <a:srcRect/>
          <a:stretch>
            <a:fillRect/>
          </a:stretch>
        </p:blipFill>
        <p:spPr bwMode="auto">
          <a:xfrm>
            <a:off x="3886200" y="5257800"/>
            <a:ext cx="1230313" cy="1065213"/>
          </a:xfrm>
          <a:prstGeom prst="rect">
            <a:avLst/>
          </a:prstGeom>
          <a:noFill/>
          <a:ln w="9525">
            <a:noFill/>
            <a:miter lim="800000"/>
            <a:headEnd/>
            <a:tailEnd/>
          </a:ln>
        </p:spPr>
      </p:pic>
      <p:pic>
        <p:nvPicPr>
          <p:cNvPr id="23557" name="Picture 3"/>
          <p:cNvPicPr>
            <a:picLocks noChangeAspect="1" noChangeArrowheads="1"/>
          </p:cNvPicPr>
          <p:nvPr/>
        </p:nvPicPr>
        <p:blipFill>
          <a:blip r:embed="rId3" cstate="print"/>
          <a:srcRect/>
          <a:stretch>
            <a:fillRect/>
          </a:stretch>
        </p:blipFill>
        <p:spPr bwMode="auto">
          <a:xfrm>
            <a:off x="3276600" y="3276600"/>
            <a:ext cx="2381250" cy="1585913"/>
          </a:xfrm>
          <a:prstGeom prst="rect">
            <a:avLst/>
          </a:prstGeom>
          <a:noFill/>
          <a:ln w="9525">
            <a:noFill/>
            <a:miter lim="800000"/>
            <a:headEnd/>
            <a:tailEnd/>
          </a:ln>
        </p:spPr>
      </p:pic>
      <p:pic>
        <p:nvPicPr>
          <p:cNvPr id="23558" name="Picture 7"/>
          <p:cNvPicPr>
            <a:picLocks noChangeAspect="1" noChangeArrowheads="1"/>
          </p:cNvPicPr>
          <p:nvPr/>
        </p:nvPicPr>
        <p:blipFill>
          <a:blip r:embed="rId4" cstate="print"/>
          <a:srcRect/>
          <a:stretch>
            <a:fillRect/>
          </a:stretch>
        </p:blipFill>
        <p:spPr bwMode="auto">
          <a:xfrm>
            <a:off x="1219200" y="5257800"/>
            <a:ext cx="1076325" cy="990600"/>
          </a:xfrm>
          <a:prstGeom prst="rect">
            <a:avLst/>
          </a:prstGeom>
          <a:noFill/>
          <a:ln w="9525">
            <a:noFill/>
            <a:miter lim="800000"/>
            <a:headEnd/>
            <a:tailEnd/>
          </a:ln>
        </p:spPr>
      </p:pic>
      <p:pic>
        <p:nvPicPr>
          <p:cNvPr id="23559" name="Picture 4"/>
          <p:cNvPicPr>
            <a:picLocks noChangeAspect="1" noChangeArrowheads="1"/>
          </p:cNvPicPr>
          <p:nvPr/>
        </p:nvPicPr>
        <p:blipFill>
          <a:blip r:embed="rId5" cstate="print"/>
          <a:srcRect/>
          <a:stretch>
            <a:fillRect/>
          </a:stretch>
        </p:blipFill>
        <p:spPr bwMode="auto">
          <a:xfrm>
            <a:off x="6705600" y="5486400"/>
            <a:ext cx="1778000" cy="6667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16‑17‑680(C)(5))</a:t>
            </a:r>
            <a:endParaRPr lang="en-US" sz="3200" dirty="0"/>
          </a:p>
        </p:txBody>
      </p:sp>
      <p:sp>
        <p:nvSpPr>
          <p:cNvPr id="24579" name="Content Placeholder 2"/>
          <p:cNvSpPr>
            <a:spLocks noGrp="1"/>
          </p:cNvSpPr>
          <p:nvPr>
            <p:ph idx="1"/>
          </p:nvPr>
        </p:nvSpPr>
        <p:spPr/>
        <p:txBody>
          <a:bodyPr/>
          <a:lstStyle/>
          <a:p>
            <a:pPr eaLnBrk="1" hangingPunct="1">
              <a:buFont typeface="Wingdings 2" pitchFamily="18" charset="2"/>
              <a:buNone/>
            </a:pPr>
            <a:endParaRPr lang="en-US" sz="2200" smtClean="0"/>
          </a:p>
          <a:p>
            <a:pPr eaLnBrk="1" hangingPunct="1">
              <a:buFont typeface="Wingdings 2" pitchFamily="18" charset="2"/>
              <a:buNone/>
            </a:pPr>
            <a:r>
              <a:rPr lang="en-US" sz="2200" smtClean="0"/>
              <a:t>A sheriff may investigate a person or entity’s background prior</a:t>
            </a:r>
          </a:p>
          <a:p>
            <a:pPr eaLnBrk="1" hangingPunct="1">
              <a:buFont typeface="Wingdings 2" pitchFamily="18" charset="2"/>
              <a:buNone/>
            </a:pPr>
            <a:r>
              <a:rPr lang="en-US" sz="2200" smtClean="0"/>
              <a:t>to issuing a permit. </a:t>
            </a:r>
          </a:p>
          <a:p>
            <a:pPr eaLnBrk="1" hangingPunct="1">
              <a:buFont typeface="Wingdings 2" pitchFamily="18" charset="2"/>
              <a:buNone/>
            </a:pPr>
            <a:endParaRPr lang="en-US" sz="2000" smtClean="0"/>
          </a:p>
          <a:p>
            <a:pPr eaLnBrk="1" hangingPunct="1">
              <a:buFont typeface="Wingdings 2" pitchFamily="18" charset="2"/>
              <a:buNone/>
            </a:pPr>
            <a:endParaRPr lang="en-US" sz="2600" smtClean="0"/>
          </a:p>
        </p:txBody>
      </p:sp>
      <p:pic>
        <p:nvPicPr>
          <p:cNvPr id="24580" name="Picture 2"/>
          <p:cNvPicPr>
            <a:picLocks noChangeAspect="1" noChangeArrowheads="1"/>
          </p:cNvPicPr>
          <p:nvPr/>
        </p:nvPicPr>
        <p:blipFill>
          <a:blip r:embed="rId2" cstate="print"/>
          <a:srcRect/>
          <a:stretch>
            <a:fillRect/>
          </a:stretch>
        </p:blipFill>
        <p:spPr bwMode="auto">
          <a:xfrm>
            <a:off x="1676400" y="3657600"/>
            <a:ext cx="1655763" cy="1524000"/>
          </a:xfrm>
          <a:prstGeom prst="rect">
            <a:avLst/>
          </a:prstGeom>
          <a:noFill/>
          <a:ln w="9525">
            <a:noFill/>
            <a:miter lim="800000"/>
            <a:headEnd/>
            <a:tailEnd/>
          </a:ln>
        </p:spPr>
      </p:pic>
      <p:pic>
        <p:nvPicPr>
          <p:cNvPr id="24581" name="Picture 2"/>
          <p:cNvPicPr>
            <a:picLocks noChangeAspect="1" noChangeArrowheads="1"/>
          </p:cNvPicPr>
          <p:nvPr/>
        </p:nvPicPr>
        <p:blipFill>
          <a:blip r:embed="rId3" cstate="print"/>
          <a:srcRect/>
          <a:stretch>
            <a:fillRect/>
          </a:stretch>
        </p:blipFill>
        <p:spPr bwMode="auto">
          <a:xfrm>
            <a:off x="4724400" y="3733800"/>
            <a:ext cx="1911350" cy="14255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16‑17‑680(C)(6))</a:t>
            </a:r>
            <a:endParaRPr lang="en-US" sz="3200" dirty="0"/>
          </a:p>
        </p:txBody>
      </p:sp>
      <p:sp>
        <p:nvSpPr>
          <p:cNvPr id="25603"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may not charge a fee for a permit to transport and sell</a:t>
            </a:r>
          </a:p>
          <a:p>
            <a:pPr eaLnBrk="1" hangingPunct="1">
              <a:buFont typeface="Wingdings 2" pitchFamily="18" charset="2"/>
              <a:buNone/>
            </a:pPr>
            <a:r>
              <a:rPr lang="en-US" sz="2200" smtClean="0"/>
              <a:t>nonferrous metals; however a sheriff may charge a $10 </a:t>
            </a:r>
          </a:p>
          <a:p>
            <a:pPr eaLnBrk="1" hangingPunct="1">
              <a:buFont typeface="Wingdings 2" pitchFamily="18" charset="2"/>
              <a:buNone/>
            </a:pPr>
            <a:r>
              <a:rPr lang="en-US" sz="2200" smtClean="0"/>
              <a:t>replacement fee .  </a:t>
            </a:r>
          </a:p>
          <a:p>
            <a:pPr eaLnBrk="1" hangingPunct="1">
              <a:buFont typeface="Wingdings 2" pitchFamily="18" charset="2"/>
              <a:buNone/>
            </a:pPr>
            <a:endParaRPr lang="en-US" sz="2000" smtClean="0"/>
          </a:p>
          <a:p>
            <a:pPr eaLnBrk="1" hangingPunct="1">
              <a:buFont typeface="Wingdings 2" pitchFamily="18" charset="2"/>
              <a:buNone/>
            </a:pPr>
            <a:endParaRPr lang="en-US" sz="2600" smtClean="0"/>
          </a:p>
        </p:txBody>
      </p:sp>
      <p:pic>
        <p:nvPicPr>
          <p:cNvPr id="25604" name="Picture 2"/>
          <p:cNvPicPr>
            <a:picLocks noChangeAspect="1" noChangeArrowheads="1"/>
          </p:cNvPicPr>
          <p:nvPr/>
        </p:nvPicPr>
        <p:blipFill>
          <a:blip r:embed="rId2" cstate="print"/>
          <a:srcRect/>
          <a:stretch>
            <a:fillRect/>
          </a:stretch>
        </p:blipFill>
        <p:spPr bwMode="auto">
          <a:xfrm>
            <a:off x="2209800" y="3886200"/>
            <a:ext cx="1547813" cy="1423988"/>
          </a:xfrm>
          <a:prstGeom prst="rect">
            <a:avLst/>
          </a:prstGeom>
          <a:noFill/>
          <a:ln w="9525">
            <a:noFill/>
            <a:miter lim="800000"/>
            <a:headEnd/>
            <a:tailEnd/>
          </a:ln>
        </p:spPr>
      </p:pic>
      <p:pic>
        <p:nvPicPr>
          <p:cNvPr id="25605" name="Picture 3"/>
          <p:cNvPicPr>
            <a:picLocks noChangeAspect="1" noChangeArrowheads="1"/>
          </p:cNvPicPr>
          <p:nvPr/>
        </p:nvPicPr>
        <p:blipFill>
          <a:blip r:embed="rId3" cstate="print"/>
          <a:srcRect/>
          <a:stretch>
            <a:fillRect/>
          </a:stretch>
        </p:blipFill>
        <p:spPr bwMode="auto">
          <a:xfrm>
            <a:off x="4876800" y="3962400"/>
            <a:ext cx="1143000" cy="13398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16‑17‑680(C)(7))</a:t>
            </a:r>
            <a:endParaRPr lang="en-US" sz="3200" dirty="0"/>
          </a:p>
        </p:txBody>
      </p:sp>
      <p:sp>
        <p:nvSpPr>
          <p:cNvPr id="26627"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shall keep a record of all permits.  </a:t>
            </a:r>
          </a:p>
          <a:p>
            <a:pPr eaLnBrk="1" hangingPunct="1">
              <a:buFont typeface="Wingdings 2" pitchFamily="18" charset="2"/>
              <a:buNone/>
            </a:pPr>
            <a:endParaRPr lang="en-US" sz="2000" smtClean="0"/>
          </a:p>
        </p:txBody>
      </p:sp>
      <p:pic>
        <p:nvPicPr>
          <p:cNvPr id="26628" name="Picture 2"/>
          <p:cNvPicPr>
            <a:picLocks noChangeAspect="1" noChangeArrowheads="1"/>
          </p:cNvPicPr>
          <p:nvPr/>
        </p:nvPicPr>
        <p:blipFill>
          <a:blip r:embed="rId2" cstate="print"/>
          <a:srcRect/>
          <a:stretch>
            <a:fillRect/>
          </a:stretch>
        </p:blipFill>
        <p:spPr bwMode="auto">
          <a:xfrm>
            <a:off x="2209800" y="3657600"/>
            <a:ext cx="1706563" cy="1570038"/>
          </a:xfrm>
          <a:prstGeom prst="rect">
            <a:avLst/>
          </a:prstGeom>
          <a:noFill/>
          <a:ln w="9525">
            <a:noFill/>
            <a:miter lim="800000"/>
            <a:headEnd/>
            <a:tailEnd/>
          </a:ln>
        </p:spPr>
      </p:pic>
      <p:pic>
        <p:nvPicPr>
          <p:cNvPr id="26629" name="Picture 4"/>
          <p:cNvPicPr>
            <a:picLocks noChangeAspect="1" noChangeArrowheads="1"/>
          </p:cNvPicPr>
          <p:nvPr/>
        </p:nvPicPr>
        <p:blipFill>
          <a:blip r:embed="rId3" cstate="print"/>
          <a:srcRect/>
          <a:stretch>
            <a:fillRect/>
          </a:stretch>
        </p:blipFill>
        <p:spPr bwMode="auto">
          <a:xfrm>
            <a:off x="4648200" y="3581400"/>
            <a:ext cx="1600200" cy="16002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16‑17‑680(C)(11))</a:t>
            </a:r>
            <a:endParaRPr lang="en-US" sz="3200" dirty="0"/>
          </a:p>
        </p:txBody>
      </p:sp>
      <p:sp>
        <p:nvSpPr>
          <p:cNvPr id="27651"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shall issue permits during regular business hours.</a:t>
            </a:r>
          </a:p>
          <a:p>
            <a:pPr eaLnBrk="1" hangingPunct="1">
              <a:buFont typeface="Wingdings 2" pitchFamily="18" charset="2"/>
              <a:buNone/>
            </a:pPr>
            <a:endParaRPr lang="en-US" sz="2600" smtClean="0"/>
          </a:p>
        </p:txBody>
      </p:sp>
      <p:pic>
        <p:nvPicPr>
          <p:cNvPr id="27652" name="Picture 2"/>
          <p:cNvPicPr>
            <a:picLocks noChangeAspect="1" noChangeArrowheads="1"/>
          </p:cNvPicPr>
          <p:nvPr/>
        </p:nvPicPr>
        <p:blipFill>
          <a:blip r:embed="rId2" cstate="print"/>
          <a:srcRect/>
          <a:stretch>
            <a:fillRect/>
          </a:stretch>
        </p:blipFill>
        <p:spPr bwMode="auto">
          <a:xfrm>
            <a:off x="2209800" y="3657600"/>
            <a:ext cx="1630363" cy="1500188"/>
          </a:xfrm>
          <a:prstGeom prst="rect">
            <a:avLst/>
          </a:prstGeom>
          <a:noFill/>
          <a:ln w="9525">
            <a:noFill/>
            <a:miter lim="800000"/>
            <a:headEnd/>
            <a:tailEnd/>
          </a:ln>
        </p:spPr>
      </p:pic>
      <p:pic>
        <p:nvPicPr>
          <p:cNvPr id="27653" name="Picture 6"/>
          <p:cNvPicPr>
            <a:picLocks noChangeAspect="1" noChangeArrowheads="1"/>
          </p:cNvPicPr>
          <p:nvPr/>
        </p:nvPicPr>
        <p:blipFill>
          <a:blip r:embed="rId3" cstate="print"/>
          <a:srcRect/>
          <a:stretch>
            <a:fillRect/>
          </a:stretch>
        </p:blipFill>
        <p:spPr bwMode="auto">
          <a:xfrm>
            <a:off x="4648200" y="3733800"/>
            <a:ext cx="1676400" cy="134143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16‑17‑680(C)(8))</a:t>
            </a:r>
            <a:endParaRPr lang="en-US" sz="3200" dirty="0"/>
          </a:p>
        </p:txBody>
      </p:sp>
      <p:sp>
        <p:nvSpPr>
          <p:cNvPr id="28675" name="Content Placeholder 2"/>
          <p:cNvSpPr>
            <a:spLocks noGrp="1"/>
          </p:cNvSpPr>
          <p:nvPr>
            <p:ph idx="1"/>
          </p:nvPr>
        </p:nvSpPr>
        <p:spPr>
          <a:xfrm>
            <a:off x="533400" y="1676400"/>
            <a:ext cx="8229600" cy="4708525"/>
          </a:xfrm>
        </p:spPr>
        <p:txBody>
          <a:bodyPr/>
          <a:lstStyle/>
          <a:p>
            <a:pPr eaLnBrk="1" hangingPunct="1">
              <a:buFont typeface="Wingdings 2" pitchFamily="18" charset="2"/>
              <a:buNone/>
            </a:pPr>
            <a:r>
              <a:rPr lang="en-US" sz="2200" smtClean="0"/>
              <a:t>A permit to transport and sell nonferrous metals is valid</a:t>
            </a:r>
          </a:p>
          <a:p>
            <a:pPr eaLnBrk="1" hangingPunct="1">
              <a:buFont typeface="Wingdings 2" pitchFamily="18" charset="2"/>
              <a:buNone/>
            </a:pPr>
            <a:r>
              <a:rPr lang="en-US" sz="2200" smtClean="0"/>
              <a:t>statewide.</a:t>
            </a:r>
          </a:p>
          <a:p>
            <a:pPr eaLnBrk="1" hangingPunct="1">
              <a:buFont typeface="Wingdings 2" pitchFamily="18" charset="2"/>
              <a:buNone/>
            </a:pPr>
            <a:endParaRPr lang="en-US" sz="2200" smtClean="0"/>
          </a:p>
          <a:p>
            <a:pPr eaLnBrk="1" hangingPunct="1">
              <a:buFont typeface="Wingdings 2" pitchFamily="18" charset="2"/>
              <a:buNone/>
            </a:pPr>
            <a:r>
              <a:rPr lang="en-US" sz="2200" smtClean="0"/>
              <a:t>  </a:t>
            </a:r>
          </a:p>
          <a:p>
            <a:pPr eaLnBrk="1" hangingPunct="1">
              <a:buFont typeface="Wingdings 2" pitchFamily="18" charset="2"/>
              <a:buNone/>
            </a:pPr>
            <a:endParaRPr lang="en-US" sz="2200" smtClean="0"/>
          </a:p>
          <a:p>
            <a:pPr eaLnBrk="1" hangingPunct="1">
              <a:buFont typeface="Wingdings 2" pitchFamily="18" charset="2"/>
              <a:buNone/>
            </a:pPr>
            <a:endParaRPr lang="en-US" sz="2600" smtClean="0"/>
          </a:p>
        </p:txBody>
      </p:sp>
      <p:pic>
        <p:nvPicPr>
          <p:cNvPr id="28676" name="Picture 2"/>
          <p:cNvPicPr>
            <a:picLocks noChangeAspect="1" noChangeArrowheads="1"/>
          </p:cNvPicPr>
          <p:nvPr/>
        </p:nvPicPr>
        <p:blipFill>
          <a:blip r:embed="rId2" cstate="print"/>
          <a:srcRect/>
          <a:stretch>
            <a:fillRect/>
          </a:stretch>
        </p:blipFill>
        <p:spPr bwMode="auto">
          <a:xfrm>
            <a:off x="3048000" y="3276600"/>
            <a:ext cx="3249613" cy="25781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16‑17‑680(C)(8))</a:t>
            </a:r>
            <a:endParaRPr lang="en-US" sz="3200" dirty="0"/>
          </a:p>
        </p:txBody>
      </p:sp>
      <p:sp>
        <p:nvSpPr>
          <p:cNvPr id="29699" name="Content Placeholder 2"/>
          <p:cNvSpPr>
            <a:spLocks noGrp="1"/>
          </p:cNvSpPr>
          <p:nvPr>
            <p:ph idx="1"/>
          </p:nvPr>
        </p:nvSpPr>
        <p:spPr>
          <a:xfrm>
            <a:off x="533400" y="1676400"/>
            <a:ext cx="8229600" cy="4708525"/>
          </a:xfrm>
        </p:spPr>
        <p:txBody>
          <a:bodyPr/>
          <a:lstStyle/>
          <a:p>
            <a:pPr eaLnBrk="1" hangingPunct="1">
              <a:buFont typeface="Wingdings 2" pitchFamily="18" charset="2"/>
              <a:buNone/>
            </a:pPr>
            <a:r>
              <a:rPr lang="en-US" sz="2200" smtClean="0"/>
              <a:t>A permit to transport and sell nonferrous metals expires on the </a:t>
            </a:r>
          </a:p>
          <a:p>
            <a:pPr eaLnBrk="1" hangingPunct="1">
              <a:buFont typeface="Wingdings 2" pitchFamily="18" charset="2"/>
              <a:buNone/>
            </a:pPr>
            <a:r>
              <a:rPr lang="en-US" sz="2200" smtClean="0"/>
              <a:t>person’s birthday on the 2</a:t>
            </a:r>
            <a:r>
              <a:rPr lang="en-US" sz="2200" baseline="30000" smtClean="0"/>
              <a:t>nd</a:t>
            </a:r>
            <a:r>
              <a:rPr lang="en-US" sz="2200" smtClean="0"/>
              <a:t> calendar year after the calendar</a:t>
            </a:r>
          </a:p>
          <a:p>
            <a:pPr eaLnBrk="1" hangingPunct="1">
              <a:buFont typeface="Wingdings 2" pitchFamily="18" charset="2"/>
              <a:buNone/>
            </a:pPr>
            <a:r>
              <a:rPr lang="en-US" sz="2200" smtClean="0"/>
              <a:t>year in which the permit is issued, or, if the permittee is an</a:t>
            </a:r>
          </a:p>
          <a:p>
            <a:pPr eaLnBrk="1" hangingPunct="1">
              <a:buFont typeface="Wingdings 2" pitchFamily="18" charset="2"/>
              <a:buNone/>
            </a:pPr>
            <a:r>
              <a:rPr lang="en-US" sz="2200" smtClean="0"/>
              <a:t>entity, on the date of issuance on the 2</a:t>
            </a:r>
            <a:r>
              <a:rPr lang="en-US" sz="2200" baseline="30000" smtClean="0"/>
              <a:t>nd </a:t>
            </a:r>
            <a:r>
              <a:rPr lang="en-US" sz="2200" smtClean="0"/>
              <a:t>calendar year after the</a:t>
            </a:r>
          </a:p>
          <a:p>
            <a:pPr eaLnBrk="1" hangingPunct="1">
              <a:buFont typeface="Wingdings 2" pitchFamily="18" charset="2"/>
              <a:buNone/>
            </a:pPr>
            <a:r>
              <a:rPr lang="en-US" sz="2200" smtClean="0"/>
              <a:t>calendar year in which the permit is issued.  </a:t>
            </a:r>
          </a:p>
          <a:p>
            <a:pPr eaLnBrk="1" hangingPunct="1">
              <a:buFont typeface="Wingdings 2" pitchFamily="18" charset="2"/>
              <a:buNone/>
            </a:pPr>
            <a:endParaRPr lang="en-US" sz="2200" smtClean="0"/>
          </a:p>
          <a:p>
            <a:pPr eaLnBrk="1" hangingPunct="1">
              <a:buFont typeface="Wingdings 2" pitchFamily="18" charset="2"/>
              <a:buNone/>
            </a:pPr>
            <a:endParaRPr lang="en-US" sz="2600" smtClean="0"/>
          </a:p>
        </p:txBody>
      </p:sp>
      <p:pic>
        <p:nvPicPr>
          <p:cNvPr id="29700" name="Picture 3"/>
          <p:cNvPicPr>
            <a:picLocks noChangeAspect="1" noChangeArrowheads="1"/>
          </p:cNvPicPr>
          <p:nvPr/>
        </p:nvPicPr>
        <p:blipFill>
          <a:blip r:embed="rId2" cstate="print"/>
          <a:srcRect/>
          <a:stretch>
            <a:fillRect/>
          </a:stretch>
        </p:blipFill>
        <p:spPr bwMode="auto">
          <a:xfrm>
            <a:off x="3733800" y="4343400"/>
            <a:ext cx="1828800" cy="18288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16‑17‑680(C)(9))</a:t>
            </a:r>
            <a:endParaRPr lang="en-US" sz="3200" dirty="0"/>
          </a:p>
        </p:txBody>
      </p:sp>
      <p:sp>
        <p:nvSpPr>
          <p:cNvPr id="30723" name="Content Placeholder 2"/>
          <p:cNvSpPr>
            <a:spLocks noGrp="1"/>
          </p:cNvSpPr>
          <p:nvPr>
            <p:ph idx="1"/>
          </p:nvPr>
        </p:nvSpPr>
        <p:spPr/>
        <p:txBody>
          <a:bodyPr/>
          <a:lstStyle/>
          <a:p>
            <a:pPr eaLnBrk="1" hangingPunct="1">
              <a:buFont typeface="Wingdings 2" pitchFamily="18" charset="2"/>
              <a:buNone/>
            </a:pPr>
            <a:r>
              <a:rPr lang="en-US" sz="2200" smtClean="0"/>
              <a:t>A permit may be denied, suspended, or revoked at any</a:t>
            </a:r>
          </a:p>
          <a:p>
            <a:pPr eaLnBrk="1" hangingPunct="1">
              <a:buFont typeface="Wingdings 2" pitchFamily="18" charset="2"/>
              <a:buNone/>
            </a:pPr>
            <a:r>
              <a:rPr lang="en-US" sz="2200" smtClean="0"/>
              <a:t>time if a sheriff discovers that the application information</a:t>
            </a:r>
          </a:p>
          <a:p>
            <a:pPr eaLnBrk="1" hangingPunct="1">
              <a:buFont typeface="Wingdings 2" pitchFamily="18" charset="2"/>
              <a:buNone/>
            </a:pPr>
            <a:r>
              <a:rPr lang="en-US" sz="2200" smtClean="0"/>
              <a:t>is inaccurate, a person or entity does not comply with the</a:t>
            </a:r>
          </a:p>
          <a:p>
            <a:pPr eaLnBrk="1" hangingPunct="1">
              <a:buFont typeface="Wingdings 2" pitchFamily="18" charset="2"/>
              <a:buNone/>
            </a:pPr>
            <a:r>
              <a:rPr lang="en-US" sz="2200" smtClean="0"/>
              <a:t>permit requirements, or a person or entity is convicted of</a:t>
            </a:r>
          </a:p>
          <a:p>
            <a:pPr eaLnBrk="1" hangingPunct="1">
              <a:buFont typeface="Wingdings 2" pitchFamily="18" charset="2"/>
              <a:buNone/>
            </a:pPr>
            <a:r>
              <a:rPr lang="en-US" sz="2200" smtClean="0"/>
              <a:t>a nonferrous metals violation.</a:t>
            </a:r>
          </a:p>
        </p:txBody>
      </p:sp>
      <p:pic>
        <p:nvPicPr>
          <p:cNvPr id="30724" name="Picture 5"/>
          <p:cNvPicPr>
            <a:picLocks noChangeAspect="1" noChangeArrowheads="1"/>
          </p:cNvPicPr>
          <p:nvPr/>
        </p:nvPicPr>
        <p:blipFill>
          <a:blip r:embed="rId2" cstate="print"/>
          <a:srcRect/>
          <a:stretch>
            <a:fillRect/>
          </a:stretch>
        </p:blipFill>
        <p:spPr bwMode="auto">
          <a:xfrm>
            <a:off x="4953000" y="4267200"/>
            <a:ext cx="1685925" cy="1685925"/>
          </a:xfrm>
          <a:prstGeom prst="rect">
            <a:avLst/>
          </a:prstGeom>
          <a:noFill/>
          <a:ln w="9525">
            <a:noFill/>
            <a:miter lim="800000"/>
            <a:headEnd/>
            <a:tailEnd/>
          </a:ln>
        </p:spPr>
      </p:pic>
      <p:pic>
        <p:nvPicPr>
          <p:cNvPr id="30725" name="Picture 2"/>
          <p:cNvPicPr>
            <a:picLocks noChangeAspect="1" noChangeArrowheads="1"/>
          </p:cNvPicPr>
          <p:nvPr/>
        </p:nvPicPr>
        <p:blipFill>
          <a:blip r:embed="rId3" cstate="print"/>
          <a:srcRect/>
          <a:stretch>
            <a:fillRect/>
          </a:stretch>
        </p:blipFill>
        <p:spPr bwMode="auto">
          <a:xfrm>
            <a:off x="2286000" y="4343400"/>
            <a:ext cx="1706563" cy="1570038"/>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16‑17‑680(C)(10))</a:t>
            </a:r>
            <a:endParaRPr lang="en-US" sz="3200" dirty="0"/>
          </a:p>
        </p:txBody>
      </p:sp>
      <p:sp>
        <p:nvSpPr>
          <p:cNvPr id="31747" name="Content Placeholder 2"/>
          <p:cNvSpPr>
            <a:spLocks noGrp="1"/>
          </p:cNvSpPr>
          <p:nvPr>
            <p:ph idx="1"/>
          </p:nvPr>
        </p:nvSpPr>
        <p:spPr/>
        <p:txBody>
          <a:bodyPr/>
          <a:lstStyle/>
          <a:p>
            <a:pPr eaLnBrk="1" hangingPunct="1"/>
            <a:r>
              <a:rPr lang="en-US" sz="2200" smtClean="0"/>
              <a:t>It is illegal for a person or entity to obtain a permit for the purpose of transporting and selling stolen nonferrous metals.</a:t>
            </a:r>
          </a:p>
          <a:p>
            <a:pPr eaLnBrk="1" hangingPunct="1">
              <a:buFont typeface="Wingdings 2" pitchFamily="18" charset="2"/>
              <a:buNone/>
            </a:pPr>
            <a:endParaRPr lang="en-US" sz="2200" smtClean="0"/>
          </a:p>
          <a:p>
            <a:pPr eaLnBrk="1" hangingPunct="1"/>
            <a:r>
              <a:rPr lang="en-US" sz="2200" smtClean="0"/>
              <a:t>Penalty = (Felony) Fined in the discretion of the court, or imprisoned not more than 10 years, or both </a:t>
            </a:r>
          </a:p>
          <a:p>
            <a:pPr eaLnBrk="1" hangingPunct="1"/>
            <a:endParaRPr lang="en-US" sz="2200" smtClean="0"/>
          </a:p>
          <a:p>
            <a:pPr eaLnBrk="1" hangingPunct="1"/>
            <a:r>
              <a:rPr lang="en-US" sz="2200" smtClean="0"/>
              <a:t>The person or entity’s permit must be revoked. </a:t>
            </a:r>
          </a:p>
          <a:p>
            <a:pPr eaLnBrk="1" hangingPunct="1">
              <a:buFont typeface="Wingdings 2" pitchFamily="18" charset="2"/>
              <a:buNone/>
            </a:pPr>
            <a:endParaRPr lang="en-US" sz="2400" smtClean="0"/>
          </a:p>
          <a:p>
            <a:pPr eaLnBrk="1" hangingPunct="1">
              <a:buFont typeface="Wingdings 2" pitchFamily="18" charset="2"/>
              <a:buNone/>
            </a:pPr>
            <a:endParaRPr lang="en-US" sz="2200" smtClean="0"/>
          </a:p>
          <a:p>
            <a:pPr eaLnBrk="1" hangingPunct="1">
              <a:buFont typeface="Wingdings 2" pitchFamily="18" charset="2"/>
              <a:buNone/>
            </a:pPr>
            <a:endParaRPr lang="en-US" sz="2600" smtClean="0"/>
          </a:p>
        </p:txBody>
      </p:sp>
      <p:pic>
        <p:nvPicPr>
          <p:cNvPr id="31748" name="Picture 2"/>
          <p:cNvPicPr>
            <a:picLocks noChangeAspect="1" noChangeArrowheads="1"/>
          </p:cNvPicPr>
          <p:nvPr/>
        </p:nvPicPr>
        <p:blipFill>
          <a:blip r:embed="rId2" cstate="print"/>
          <a:srcRect/>
          <a:stretch>
            <a:fillRect/>
          </a:stretch>
        </p:blipFill>
        <p:spPr bwMode="auto">
          <a:xfrm>
            <a:off x="3962400" y="5029200"/>
            <a:ext cx="1628775" cy="1528763"/>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16‑17‑680(E)(1)(a))</a:t>
            </a:r>
            <a:endParaRPr lang="en-US" sz="3200" dirty="0"/>
          </a:p>
        </p:txBody>
      </p:sp>
      <p:sp>
        <p:nvSpPr>
          <p:cNvPr id="32771" name="Content Placeholder 2"/>
          <p:cNvSpPr>
            <a:spLocks noGrp="1"/>
          </p:cNvSpPr>
          <p:nvPr>
            <p:ph idx="1"/>
          </p:nvPr>
        </p:nvSpPr>
        <p:spPr/>
        <p:txBody>
          <a:bodyPr/>
          <a:lstStyle/>
          <a:p>
            <a:pPr eaLnBrk="1" hangingPunct="1">
              <a:buFont typeface="Wingdings 2" pitchFamily="18" charset="2"/>
              <a:buNone/>
            </a:pPr>
            <a:r>
              <a:rPr lang="en-US" sz="2200" smtClean="0"/>
              <a:t>It is illegal to sell nonferrous metals to a secondary metals</a:t>
            </a:r>
          </a:p>
          <a:p>
            <a:pPr eaLnBrk="1" hangingPunct="1">
              <a:buFont typeface="Wingdings 2" pitchFamily="18" charset="2"/>
              <a:buNone/>
            </a:pPr>
            <a:r>
              <a:rPr lang="en-US" sz="2200" smtClean="0"/>
              <a:t>recycler unless:</a:t>
            </a:r>
          </a:p>
          <a:p>
            <a:pPr eaLnBrk="1" hangingPunct="1">
              <a:buFont typeface="Wingdings 2" pitchFamily="18" charset="2"/>
              <a:buNone/>
            </a:pPr>
            <a:r>
              <a:rPr lang="en-US" sz="2200" smtClean="0"/>
              <a:t> </a:t>
            </a:r>
          </a:p>
          <a:p>
            <a:pPr eaLnBrk="1" hangingPunct="1"/>
            <a:r>
              <a:rPr lang="en-US" sz="2200" smtClean="0"/>
              <a:t>the secondary metals recycler has a valid permit to purchase nonferrous metals; and </a:t>
            </a:r>
          </a:p>
          <a:p>
            <a:pPr eaLnBrk="1" hangingPunct="1">
              <a:buFont typeface="Wingdings 2" pitchFamily="18" charset="2"/>
              <a:buNone/>
            </a:pPr>
            <a:r>
              <a:rPr lang="en-US" sz="2200" smtClean="0"/>
              <a:t> </a:t>
            </a:r>
          </a:p>
          <a:p>
            <a:pPr eaLnBrk="1" hangingPunct="1"/>
            <a:r>
              <a:rPr lang="en-US" sz="2200" smtClean="0"/>
              <a:t>the seller has a valid permit to transport and sell nonferrous metals.	</a:t>
            </a:r>
          </a:p>
          <a:p>
            <a:pPr eaLnBrk="1" hangingPunct="1">
              <a:buFont typeface="Wingdings 2" pitchFamily="18" charset="2"/>
              <a:buNone/>
            </a:pPr>
            <a:endParaRPr lang="en-US" sz="2400" smtClean="0"/>
          </a:p>
          <a:p>
            <a:pPr eaLnBrk="1" hangingPunct="1">
              <a:buFont typeface="Wingdings 2" pitchFamily="18" charset="2"/>
              <a:buNone/>
            </a:pPr>
            <a:endParaRPr lang="en-US" sz="2200" smtClean="0"/>
          </a:p>
          <a:p>
            <a:pPr eaLnBrk="1" hangingPunct="1">
              <a:buFont typeface="Wingdings 2" pitchFamily="18" charset="2"/>
              <a:buNone/>
            </a:pPr>
            <a:endParaRPr lang="en-US" sz="2600" smtClean="0"/>
          </a:p>
        </p:txBody>
      </p:sp>
      <p:pic>
        <p:nvPicPr>
          <p:cNvPr id="32772" name="Picture 2"/>
          <p:cNvPicPr>
            <a:picLocks noChangeAspect="1" noChangeArrowheads="1"/>
          </p:cNvPicPr>
          <p:nvPr/>
        </p:nvPicPr>
        <p:blipFill>
          <a:blip r:embed="rId2" cstate="print"/>
          <a:srcRect/>
          <a:stretch>
            <a:fillRect/>
          </a:stretch>
        </p:blipFill>
        <p:spPr bwMode="auto">
          <a:xfrm>
            <a:off x="3429000" y="5029200"/>
            <a:ext cx="1981200" cy="1485900"/>
          </a:xfrm>
          <a:prstGeom prst="rect">
            <a:avLst/>
          </a:prstGeom>
          <a:noFill/>
          <a:ln w="9525">
            <a:noFill/>
            <a:miter lim="800000"/>
            <a:headEnd/>
            <a:tailEnd/>
          </a:ln>
        </p:spPr>
      </p:pic>
      <p:pic>
        <p:nvPicPr>
          <p:cNvPr id="32773" name="Picture 2" descr="http://t1.gstatic.com/images?q=tbn:ANd9GcScNYIy7drxRIhknnIOgawCwu7xCJ936jjNoGQ-cieU0Xfqa61dKw"/>
          <p:cNvPicPr>
            <a:picLocks noChangeAspect="1" noChangeArrowheads="1"/>
          </p:cNvPicPr>
          <p:nvPr/>
        </p:nvPicPr>
        <p:blipFill>
          <a:blip r:embed="rId3" cstate="print"/>
          <a:srcRect/>
          <a:stretch>
            <a:fillRect/>
          </a:stretch>
        </p:blipFill>
        <p:spPr bwMode="auto">
          <a:xfrm>
            <a:off x="1676400" y="5410200"/>
            <a:ext cx="963613" cy="771525"/>
          </a:xfrm>
          <a:prstGeom prst="rect">
            <a:avLst/>
          </a:prstGeom>
          <a:noFill/>
          <a:ln w="9525">
            <a:noFill/>
            <a:miter lim="800000"/>
            <a:headEnd/>
            <a:tailEnd/>
          </a:ln>
        </p:spPr>
      </p:pic>
      <p:pic>
        <p:nvPicPr>
          <p:cNvPr id="32774" name="Picture 2" descr="http://t1.gstatic.com/images?q=tbn:ANd9GcScNYIy7drxRIhknnIOgawCwu7xCJ936jjNoGQ-cieU0Xfqa61dKw"/>
          <p:cNvPicPr>
            <a:picLocks noChangeAspect="1" noChangeArrowheads="1"/>
          </p:cNvPicPr>
          <p:nvPr/>
        </p:nvPicPr>
        <p:blipFill>
          <a:blip r:embed="rId3" cstate="print"/>
          <a:srcRect/>
          <a:stretch>
            <a:fillRect/>
          </a:stretch>
        </p:blipFill>
        <p:spPr bwMode="auto">
          <a:xfrm>
            <a:off x="6248400" y="5486400"/>
            <a:ext cx="963613" cy="77152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16‑17‑680(E)(1)(b))</a:t>
            </a:r>
            <a:endParaRPr lang="en-US" sz="3200" dirty="0"/>
          </a:p>
        </p:txBody>
      </p:sp>
      <p:sp>
        <p:nvSpPr>
          <p:cNvPr id="33795" name="Content Placeholder 2"/>
          <p:cNvSpPr>
            <a:spLocks noGrp="1"/>
          </p:cNvSpPr>
          <p:nvPr>
            <p:ph idx="1"/>
          </p:nvPr>
        </p:nvSpPr>
        <p:spPr/>
        <p:txBody>
          <a:bodyPr/>
          <a:lstStyle/>
          <a:p>
            <a:pPr eaLnBrk="1" hangingPunct="1"/>
            <a:r>
              <a:rPr lang="en-US" sz="2200" smtClean="0"/>
              <a:t>1</a:t>
            </a:r>
            <a:r>
              <a:rPr lang="en-US" sz="2200" baseline="30000" smtClean="0"/>
              <a:t>st</a:t>
            </a:r>
            <a:r>
              <a:rPr lang="en-US" sz="2200" smtClean="0"/>
              <a:t> Offense = (Misdemeanor) Fined in the discretion of the court, or imprisoned not more than 1 year, or both</a:t>
            </a:r>
          </a:p>
          <a:p>
            <a:pPr eaLnBrk="1" hangingPunct="1">
              <a:buFont typeface="Wingdings 2" pitchFamily="18" charset="2"/>
              <a:buNone/>
            </a:pPr>
            <a:endParaRPr lang="en-US" sz="2200" smtClean="0"/>
          </a:p>
          <a:p>
            <a:pPr eaLnBrk="1" hangingPunct="1"/>
            <a:r>
              <a:rPr lang="en-US" sz="2200" smtClean="0"/>
              <a:t>2</a:t>
            </a:r>
            <a:r>
              <a:rPr lang="en-US" sz="2200" baseline="30000" smtClean="0"/>
              <a:t>nd</a:t>
            </a:r>
            <a:r>
              <a:rPr lang="en-US" sz="2200" smtClean="0"/>
              <a:t> Offense = (Misdemeanor) Fined not less than $500, or imprisoned not more than 3 years, or both</a:t>
            </a:r>
          </a:p>
          <a:p>
            <a:pPr eaLnBrk="1" hangingPunct="1">
              <a:buFont typeface="Wingdings 2" pitchFamily="18" charset="2"/>
              <a:buNone/>
            </a:pPr>
            <a:endParaRPr lang="en-US" sz="2200" smtClean="0"/>
          </a:p>
          <a:p>
            <a:pPr eaLnBrk="1" hangingPunct="1"/>
            <a:r>
              <a:rPr lang="en-US" sz="2200" smtClean="0"/>
              <a:t>3</a:t>
            </a:r>
            <a:r>
              <a:rPr lang="en-US" sz="2200" baseline="30000" smtClean="0"/>
              <a:t>rd</a:t>
            </a:r>
            <a:r>
              <a:rPr lang="en-US" sz="2200" smtClean="0"/>
              <a:t> or Subsequent Offense = (Felony) Fined not less than $1,000, or imprisoned not more than 5 years, or both</a:t>
            </a:r>
          </a:p>
          <a:p>
            <a:pPr eaLnBrk="1" hangingPunct="1">
              <a:buFont typeface="Wingdings 2" pitchFamily="18" charset="2"/>
              <a:buNone/>
            </a:pPr>
            <a:endParaRPr lang="en-US" sz="2400" smtClean="0"/>
          </a:p>
          <a:p>
            <a:pPr eaLnBrk="1" hangingPunct="1">
              <a:buFont typeface="Wingdings 2" pitchFamily="18" charset="2"/>
              <a:buNone/>
            </a:pPr>
            <a:endParaRPr lang="en-US" sz="2200" smtClean="0"/>
          </a:p>
          <a:p>
            <a:pPr eaLnBrk="1" hangingPunct="1">
              <a:buFont typeface="Wingdings 2" pitchFamily="18" charset="2"/>
              <a:buNone/>
            </a:pPr>
            <a:endParaRPr lang="en-US" sz="2600" smtClean="0"/>
          </a:p>
        </p:txBody>
      </p:sp>
      <p:pic>
        <p:nvPicPr>
          <p:cNvPr id="33796" name="Picture 2"/>
          <p:cNvPicPr>
            <a:picLocks noChangeAspect="1" noChangeArrowheads="1"/>
          </p:cNvPicPr>
          <p:nvPr/>
        </p:nvPicPr>
        <p:blipFill>
          <a:blip r:embed="rId2" cstate="print"/>
          <a:srcRect/>
          <a:stretch>
            <a:fillRect/>
          </a:stretch>
        </p:blipFill>
        <p:spPr bwMode="auto">
          <a:xfrm>
            <a:off x="3886200" y="5181600"/>
            <a:ext cx="1574800" cy="11811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Selling Nonferrous Metals </a:t>
            </a:r>
            <a:br>
              <a:rPr lang="en-US" sz="3200" dirty="0" smtClean="0"/>
            </a:br>
            <a:r>
              <a:rPr lang="en-US" sz="3200" dirty="0" smtClean="0"/>
              <a:t>(§ 16‑17‑680(E)(2))</a:t>
            </a:r>
            <a:endParaRPr lang="en-US" sz="3200" dirty="0"/>
          </a:p>
        </p:txBody>
      </p:sp>
      <p:sp>
        <p:nvSpPr>
          <p:cNvPr id="34819" name="Content Placeholder 2"/>
          <p:cNvSpPr>
            <a:spLocks noGrp="1"/>
          </p:cNvSpPr>
          <p:nvPr>
            <p:ph idx="1"/>
          </p:nvPr>
        </p:nvSpPr>
        <p:spPr/>
        <p:txBody>
          <a:bodyPr/>
          <a:lstStyle/>
          <a:p>
            <a:pPr eaLnBrk="1" hangingPunct="1"/>
            <a:r>
              <a:rPr lang="en-US" sz="2200" smtClean="0"/>
              <a:t>It is illegal to purchase or otherwise acquire nonferrous metals in any amount from a seller who does not have a valid permit to transport and sell nonferrous metals with the intent to resell the nonferrous metals to a secondary metals recycler using the purchaser’s valid permit to transport and sell nonferrous metals. </a:t>
            </a:r>
          </a:p>
          <a:p>
            <a:pPr eaLnBrk="1" hangingPunct="1">
              <a:buFont typeface="Wingdings 2" pitchFamily="18" charset="2"/>
              <a:buNone/>
            </a:pPr>
            <a:endParaRPr lang="en-US" sz="2200" smtClean="0"/>
          </a:p>
          <a:p>
            <a:pPr eaLnBrk="1" hangingPunct="1"/>
            <a:r>
              <a:rPr lang="en-US" sz="2200" smtClean="0"/>
              <a:t>Penalty = (Felony) Fined in the discretion of the court, or imprisoned not more than 10 years, or both. </a:t>
            </a:r>
          </a:p>
          <a:p>
            <a:pPr eaLnBrk="1" hangingPunct="1"/>
            <a:endParaRPr lang="en-US" sz="2200" smtClean="0"/>
          </a:p>
          <a:p>
            <a:pPr eaLnBrk="1" hangingPunct="1"/>
            <a:r>
              <a:rPr lang="en-US" sz="2200" smtClean="0"/>
              <a:t>The person or entity’s permit must be revoked.</a:t>
            </a:r>
          </a:p>
          <a:p>
            <a:pPr eaLnBrk="1" hangingPunct="1">
              <a:buFont typeface="Wingdings 2" pitchFamily="18" charset="2"/>
              <a:buNone/>
            </a:pPr>
            <a:endParaRPr lang="en-US" sz="2400" smtClean="0"/>
          </a:p>
          <a:p>
            <a:pPr eaLnBrk="1" hangingPunct="1">
              <a:buFont typeface="Wingdings 2" pitchFamily="18" charset="2"/>
              <a:buNone/>
            </a:pPr>
            <a:endParaRPr lang="en-US" sz="2200" smtClean="0"/>
          </a:p>
          <a:p>
            <a:pPr eaLnBrk="1" hangingPunct="1">
              <a:buFont typeface="Wingdings 2" pitchFamily="18" charset="2"/>
              <a:buNone/>
            </a:pPr>
            <a:endParaRPr lang="en-US" sz="260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71600"/>
            <a:ext cx="8229600" cy="1143000"/>
          </a:xfrm>
        </p:spPr>
        <p:txBody>
          <a:bodyPr>
            <a:normAutofit fontScale="90000"/>
          </a:bodyPr>
          <a:lstStyle/>
          <a:p>
            <a:pPr eaLnBrk="1" fontAlgn="auto" hangingPunct="1">
              <a:spcAft>
                <a:spcPts val="0"/>
              </a:spcAft>
              <a:defRPr/>
            </a:pPr>
            <a:r>
              <a:rPr lang="en-US" dirty="0" smtClean="0"/>
              <a:t>Purchasing Nonferrous Metals </a:t>
            </a:r>
            <a:br>
              <a:rPr lang="en-US" dirty="0" smtClean="0"/>
            </a:br>
            <a:r>
              <a:rPr lang="en-US" dirty="0" smtClean="0"/>
              <a:t>(§ 16‑17‑680)</a:t>
            </a:r>
            <a:endParaRPr lang="en-US" dirty="0"/>
          </a:p>
        </p:txBody>
      </p:sp>
      <p:pic>
        <p:nvPicPr>
          <p:cNvPr id="35843" name="Picture 2" descr="http://t1.gstatic.com/images?q=tbn:ANd9GcScNYIy7drxRIhknnIOgawCwu7xCJ936jjNoGQ-cieU0Xfqa61dKw"/>
          <p:cNvPicPr>
            <a:picLocks noChangeAspect="1" noChangeArrowheads="1"/>
          </p:cNvPicPr>
          <p:nvPr/>
        </p:nvPicPr>
        <p:blipFill>
          <a:blip r:embed="rId2" cstate="print"/>
          <a:srcRect/>
          <a:stretch>
            <a:fillRect/>
          </a:stretch>
        </p:blipFill>
        <p:spPr bwMode="auto">
          <a:xfrm>
            <a:off x="6934200" y="4114800"/>
            <a:ext cx="1323975" cy="1060450"/>
          </a:xfrm>
          <a:prstGeom prst="rect">
            <a:avLst/>
          </a:prstGeom>
          <a:noFill/>
          <a:ln w="9525">
            <a:noFill/>
            <a:miter lim="800000"/>
            <a:headEnd/>
            <a:tailEnd/>
          </a:ln>
        </p:spPr>
      </p:pic>
      <p:pic>
        <p:nvPicPr>
          <p:cNvPr id="35844" name="Picture 2"/>
          <p:cNvPicPr>
            <a:picLocks noChangeAspect="1" noChangeArrowheads="1"/>
          </p:cNvPicPr>
          <p:nvPr/>
        </p:nvPicPr>
        <p:blipFill>
          <a:blip r:embed="rId3" cstate="print"/>
          <a:srcRect/>
          <a:stretch>
            <a:fillRect/>
          </a:stretch>
        </p:blipFill>
        <p:spPr bwMode="auto">
          <a:xfrm>
            <a:off x="3276600" y="3657600"/>
            <a:ext cx="2895600" cy="2171700"/>
          </a:xfrm>
          <a:prstGeom prst="rect">
            <a:avLst/>
          </a:prstGeom>
          <a:noFill/>
          <a:ln w="9525">
            <a:noFill/>
            <a:miter lim="800000"/>
            <a:headEnd/>
            <a:tailEnd/>
          </a:ln>
        </p:spPr>
      </p:pic>
      <p:pic>
        <p:nvPicPr>
          <p:cNvPr id="35845" name="Picture 4" descr="http://t1.gstatic.com/images?q=tbn:ANd9GcScNYIy7drxRIhknnIOgawCwu7xCJ936jjNoGQ-cieU0Xfqa61dKw"/>
          <p:cNvPicPr>
            <a:picLocks noChangeAspect="1" noChangeArrowheads="1"/>
          </p:cNvPicPr>
          <p:nvPr/>
        </p:nvPicPr>
        <p:blipFill>
          <a:blip r:embed="rId2" cstate="print"/>
          <a:srcRect/>
          <a:stretch>
            <a:fillRect/>
          </a:stretch>
        </p:blipFill>
        <p:spPr bwMode="auto">
          <a:xfrm>
            <a:off x="1219200" y="4114800"/>
            <a:ext cx="1323975" cy="106045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16‑17‑680(A)(3) and (B)(1))</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Char char=""/>
              <a:defRPr/>
            </a:pPr>
            <a:r>
              <a:rPr lang="en-US" sz="2400" dirty="0" smtClean="0"/>
              <a:t>A secondary metals recycler shall obtain a permit to purchase nonferrous metals.</a:t>
            </a:r>
          </a:p>
          <a:p>
            <a:pPr marL="548640" indent="-411480" eaLnBrk="1" fontAlgn="auto" hangingPunct="1">
              <a:spcAft>
                <a:spcPts val="0"/>
              </a:spcAft>
              <a:buClr>
                <a:schemeClr val="tx1">
                  <a:shade val="95000"/>
                </a:schemeClr>
              </a:buClr>
              <a:buFont typeface="Wingdings 2"/>
              <a:buNone/>
              <a:defRPr/>
            </a:pPr>
            <a:r>
              <a:rPr lang="en-US" sz="2400" dirty="0" smtClean="0"/>
              <a:t>	</a:t>
            </a:r>
          </a:p>
          <a:p>
            <a:pPr marL="548640" indent="-411480" eaLnBrk="1" fontAlgn="auto" hangingPunct="1">
              <a:spcAft>
                <a:spcPts val="0"/>
              </a:spcAft>
              <a:buClr>
                <a:schemeClr val="tx1">
                  <a:shade val="95000"/>
                </a:schemeClr>
              </a:buClr>
              <a:buFont typeface="Wingdings 2"/>
              <a:buNone/>
              <a:defRPr/>
            </a:pPr>
            <a:r>
              <a:rPr lang="en-US" sz="2400" dirty="0" smtClean="0"/>
              <a:t>	“Secondary metals recycler” means a person or entity who is engaged, from a fixed site or otherwise, in the business of paying compensation for nonferrous metals that have served their original economic purpose, whether or not the person is engaged in the business of performing the manufacturing process by which nonferrous metals are converted into raw material products consisting of prepared grades and having an existing or potential economic value.</a:t>
            </a:r>
          </a:p>
          <a:p>
            <a:pPr marL="548640" indent="-411480" eaLnBrk="1" fontAlgn="auto" hangingPunct="1">
              <a:spcAft>
                <a:spcPts val="0"/>
              </a:spcAft>
              <a:buClr>
                <a:schemeClr val="tx1">
                  <a:shade val="95000"/>
                </a:schemeClr>
              </a:buClr>
              <a:buFont typeface="Wingdings 2"/>
              <a:buNone/>
              <a:defRPr/>
            </a:pPr>
            <a:endParaRPr lang="en-US" sz="2400" dirty="0" smtClean="0"/>
          </a:p>
          <a:p>
            <a:pPr marL="548640" indent="-411480" eaLnBrk="1" fontAlgn="auto" hangingPunct="1">
              <a:spcAft>
                <a:spcPts val="0"/>
              </a:spcAft>
              <a:buClr>
                <a:schemeClr val="tx1">
                  <a:shade val="95000"/>
                </a:schemeClr>
              </a:buClr>
              <a:buFont typeface="Wingdings 2"/>
              <a:buChar char=""/>
              <a:defRPr/>
            </a:pPr>
            <a:endParaRPr lang="en-US" sz="2400" dirty="0" smtClean="0"/>
          </a:p>
          <a:p>
            <a:pPr marL="548640" indent="-411480" eaLnBrk="1" fontAlgn="auto" hangingPunct="1">
              <a:spcAft>
                <a:spcPts val="0"/>
              </a:spcAft>
              <a:buClr>
                <a:schemeClr val="tx1">
                  <a:shade val="95000"/>
                </a:schemeClr>
              </a:buClr>
              <a:buFont typeface="Wingdings 2"/>
              <a:buChar char=""/>
              <a:defRPr/>
            </a:pPr>
            <a:r>
              <a:rPr lang="en-US" sz="2400" dirty="0" smtClean="0"/>
              <a:t>A recycler’s employee is not required to obtain a separate permit; however, the employee shall keep a copy of the recycler’s permit readily available for inspection.</a:t>
            </a:r>
          </a:p>
          <a:p>
            <a:pPr marL="548640" indent="-411480" eaLnBrk="1" fontAlgn="auto" hangingPunct="1">
              <a:spcAft>
                <a:spcPts val="0"/>
              </a:spcAft>
              <a:buClr>
                <a:schemeClr val="tx1">
                  <a:shade val="95000"/>
                </a:schemeClr>
              </a:buClr>
              <a:buFont typeface="Wingdings 2"/>
              <a:buNone/>
              <a:defRP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 (A)(1) and (B)(2))</a:t>
            </a:r>
            <a:r>
              <a:rPr lang="en-US" dirty="0" smtClean="0"/>
              <a:t/>
            </a:r>
            <a:br>
              <a:rPr lang="en-US" dirty="0" smtClean="0"/>
            </a:br>
            <a:endParaRPr lang="en-US" dirty="0"/>
          </a:p>
        </p:txBody>
      </p:sp>
      <p:sp>
        <p:nvSpPr>
          <p:cNvPr id="37891" name="Content Placeholder 2"/>
          <p:cNvSpPr>
            <a:spLocks noGrp="1"/>
          </p:cNvSpPr>
          <p:nvPr>
            <p:ph idx="1"/>
          </p:nvPr>
        </p:nvSpPr>
        <p:spPr/>
        <p:txBody>
          <a:bodyPr/>
          <a:lstStyle/>
          <a:p>
            <a:pPr eaLnBrk="1" hangingPunct="1">
              <a:buFont typeface="Wingdings 2" pitchFamily="18" charset="2"/>
              <a:buNone/>
            </a:pPr>
            <a:r>
              <a:rPr lang="en-US" sz="2000" smtClean="0"/>
              <a:t>If a secondary metals recycler intends to purchase nonferrous metals</a:t>
            </a:r>
          </a:p>
          <a:p>
            <a:pPr eaLnBrk="1" hangingPunct="1">
              <a:buFont typeface="Wingdings 2" pitchFamily="18" charset="2"/>
              <a:buNone/>
            </a:pPr>
            <a:r>
              <a:rPr lang="en-US" sz="2000" smtClean="0"/>
              <a:t>at a fixed site, the recycler shall obtain a permit from the sheriff of the</a:t>
            </a:r>
          </a:p>
          <a:p>
            <a:pPr eaLnBrk="1" hangingPunct="1">
              <a:buFont typeface="Wingdings 2" pitchFamily="18" charset="2"/>
              <a:buNone/>
            </a:pPr>
            <a:r>
              <a:rPr lang="en-US" sz="2000" smtClean="0"/>
              <a:t>county in which each of the recycler’s fixed locations are located.</a:t>
            </a:r>
          </a:p>
          <a:p>
            <a:pPr eaLnBrk="1" hangingPunct="1">
              <a:buFont typeface="Wingdings 2" pitchFamily="18" charset="2"/>
              <a:buNone/>
            </a:pPr>
            <a:endParaRPr lang="en-US" sz="2000" smtClean="0"/>
          </a:p>
          <a:p>
            <a:pPr eaLnBrk="1" hangingPunct="1">
              <a:buFont typeface="Wingdings 2" pitchFamily="18" charset="2"/>
              <a:buNone/>
            </a:pPr>
            <a:r>
              <a:rPr lang="en-US" sz="2000" smtClean="0"/>
              <a:t>	“Fixed site” means a site occupied by a secondary metals recycler as the owner of the site or as a lessee of the site under a lease or other rental agreement providing for occupation of the site by a secondary metals recycler for a total duration of not less than 364 days.</a:t>
            </a:r>
          </a:p>
          <a:p>
            <a:pPr eaLnBrk="1" hangingPunct="1">
              <a:buFont typeface="Wingdings 2" pitchFamily="18" charset="2"/>
              <a:buNone/>
            </a:pPr>
            <a:endParaRPr lang="en-US" smtClean="0"/>
          </a:p>
        </p:txBody>
      </p:sp>
      <p:pic>
        <p:nvPicPr>
          <p:cNvPr id="37892" name="Picture 2"/>
          <p:cNvPicPr>
            <a:picLocks noChangeAspect="1" noChangeArrowheads="1"/>
          </p:cNvPicPr>
          <p:nvPr/>
        </p:nvPicPr>
        <p:blipFill>
          <a:blip r:embed="rId2" cstate="print"/>
          <a:srcRect/>
          <a:stretch>
            <a:fillRect/>
          </a:stretch>
        </p:blipFill>
        <p:spPr bwMode="auto">
          <a:xfrm>
            <a:off x="5562600" y="4648200"/>
            <a:ext cx="2411413" cy="1912938"/>
          </a:xfrm>
          <a:prstGeom prst="rect">
            <a:avLst/>
          </a:prstGeom>
          <a:noFill/>
          <a:ln w="9525">
            <a:noFill/>
            <a:miter lim="800000"/>
            <a:headEnd/>
            <a:tailEnd/>
          </a:ln>
        </p:spPr>
      </p:pic>
      <p:pic>
        <p:nvPicPr>
          <p:cNvPr id="37893" name="Picture 4"/>
          <p:cNvPicPr>
            <a:picLocks noChangeAspect="1" noChangeArrowheads="1"/>
          </p:cNvPicPr>
          <p:nvPr/>
        </p:nvPicPr>
        <p:blipFill>
          <a:blip r:embed="rId3" cstate="print"/>
          <a:srcRect/>
          <a:stretch>
            <a:fillRect/>
          </a:stretch>
        </p:blipFill>
        <p:spPr bwMode="auto">
          <a:xfrm>
            <a:off x="1676400" y="4800600"/>
            <a:ext cx="2905125" cy="15716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16‑17‑680(B)(2))</a:t>
            </a:r>
            <a:r>
              <a:rPr lang="en-US" dirty="0" smtClean="0"/>
              <a:t/>
            </a:r>
            <a:br>
              <a:rPr lang="en-US" dirty="0" smtClean="0"/>
            </a:br>
            <a:endParaRPr lang="en-US" dirty="0"/>
          </a:p>
        </p:txBody>
      </p:sp>
      <p:sp>
        <p:nvSpPr>
          <p:cNvPr id="38915" name="Content Placeholder 2"/>
          <p:cNvSpPr>
            <a:spLocks noGrp="1"/>
          </p:cNvSpPr>
          <p:nvPr>
            <p:ph idx="1"/>
          </p:nvPr>
        </p:nvSpPr>
        <p:spPr/>
        <p:txBody>
          <a:bodyPr/>
          <a:lstStyle/>
          <a:p>
            <a:pPr eaLnBrk="1" hangingPunct="1">
              <a:buFont typeface="Wingdings 2" pitchFamily="18" charset="2"/>
              <a:buNone/>
            </a:pPr>
            <a:r>
              <a:rPr lang="en-US" sz="2000" smtClean="0"/>
              <a:t>The sheriff may issue the permit if the recycler:</a:t>
            </a:r>
          </a:p>
          <a:p>
            <a:pPr eaLnBrk="1" hangingPunct="1">
              <a:buFont typeface="Wingdings 2" pitchFamily="18" charset="2"/>
              <a:buNone/>
            </a:pPr>
            <a:r>
              <a:rPr lang="en-US" sz="2000" smtClean="0"/>
              <a:t> </a:t>
            </a:r>
          </a:p>
          <a:p>
            <a:pPr eaLnBrk="1" hangingPunct="1"/>
            <a:r>
              <a:rPr lang="en-US" sz="2000" smtClean="0"/>
              <a:t>has a fixed site or fixed sites located in the sheriff’s county; </a:t>
            </a:r>
          </a:p>
          <a:p>
            <a:pPr eaLnBrk="1" hangingPunct="1"/>
            <a:endParaRPr lang="en-US" sz="2000" smtClean="0"/>
          </a:p>
          <a:p>
            <a:pPr eaLnBrk="1" hangingPunct="1"/>
            <a:r>
              <a:rPr lang="en-US" sz="2000" smtClean="0"/>
              <a:t>has not been convicted of a nonferrous metals violation; and</a:t>
            </a:r>
          </a:p>
          <a:p>
            <a:pPr eaLnBrk="1" hangingPunct="1">
              <a:buFont typeface="Wingdings 2" pitchFamily="18" charset="2"/>
              <a:buNone/>
            </a:pPr>
            <a:r>
              <a:rPr lang="en-US" sz="2000" smtClean="0"/>
              <a:t> </a:t>
            </a:r>
          </a:p>
          <a:p>
            <a:pPr eaLnBrk="1" hangingPunct="1"/>
            <a:r>
              <a:rPr lang="en-US" sz="2000" smtClean="0"/>
              <a:t>declares on an application that the recycler is informed of and will comply with the permit provisions.</a:t>
            </a:r>
          </a:p>
          <a:p>
            <a:pPr eaLnBrk="1" hangingPunct="1">
              <a:buFont typeface="Wingdings 2" pitchFamily="18" charset="2"/>
              <a:buNone/>
            </a:pPr>
            <a:endParaRPr lang="en-US" smtClean="0"/>
          </a:p>
        </p:txBody>
      </p:sp>
      <p:pic>
        <p:nvPicPr>
          <p:cNvPr id="38916" name="Picture 3"/>
          <p:cNvPicPr>
            <a:picLocks noChangeAspect="1" noChangeArrowheads="1"/>
          </p:cNvPicPr>
          <p:nvPr/>
        </p:nvPicPr>
        <p:blipFill>
          <a:blip r:embed="rId2" cstate="print"/>
          <a:srcRect/>
          <a:stretch>
            <a:fillRect/>
          </a:stretch>
        </p:blipFill>
        <p:spPr bwMode="auto">
          <a:xfrm>
            <a:off x="2590800" y="5105400"/>
            <a:ext cx="1158875" cy="1066800"/>
          </a:xfrm>
          <a:prstGeom prst="rect">
            <a:avLst/>
          </a:prstGeom>
          <a:noFill/>
          <a:ln w="9525">
            <a:noFill/>
            <a:miter lim="800000"/>
            <a:headEnd/>
            <a:tailEnd/>
          </a:ln>
        </p:spPr>
      </p:pic>
      <p:pic>
        <p:nvPicPr>
          <p:cNvPr id="38917" name="Picture 2" descr="http://aconcordcarpenter.com/wp-content/uploads/image-import/_0vuJZhliRZA/SWSvwYSL8uI/AAAAAAAABMU/HtyqjCcOn6g/s1600-h/PERMIT%2520GRAPHIC.jpg"/>
          <p:cNvPicPr>
            <a:picLocks noChangeAspect="1" noChangeArrowheads="1"/>
          </p:cNvPicPr>
          <p:nvPr/>
        </p:nvPicPr>
        <p:blipFill>
          <a:blip r:embed="rId3" cstate="print"/>
          <a:srcRect/>
          <a:stretch>
            <a:fillRect/>
          </a:stretch>
        </p:blipFill>
        <p:spPr bwMode="auto">
          <a:xfrm>
            <a:off x="5181600" y="5181600"/>
            <a:ext cx="946150" cy="99377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16‑17‑680(B)(3))</a:t>
            </a:r>
            <a:r>
              <a:rPr lang="en-US" dirty="0" smtClean="0"/>
              <a:t/>
            </a:r>
            <a:br>
              <a:rPr lang="en-US" dirty="0" smtClean="0"/>
            </a:br>
            <a:endParaRPr lang="en-US" dirty="0"/>
          </a:p>
        </p:txBody>
      </p:sp>
      <p:sp>
        <p:nvSpPr>
          <p:cNvPr id="39939" name="Content Placeholder 2"/>
          <p:cNvSpPr>
            <a:spLocks noGrp="1"/>
          </p:cNvSpPr>
          <p:nvPr>
            <p:ph idx="1"/>
          </p:nvPr>
        </p:nvSpPr>
        <p:spPr/>
        <p:txBody>
          <a:bodyPr/>
          <a:lstStyle/>
          <a:p>
            <a:pPr eaLnBrk="1" hangingPunct="1">
              <a:buFont typeface="Wingdings 2" pitchFamily="18" charset="2"/>
              <a:buNone/>
            </a:pPr>
            <a:r>
              <a:rPr lang="en-US" sz="2200" smtClean="0"/>
              <a:t>If a secondary metals recycler intends to purchase nonferrous </a:t>
            </a:r>
          </a:p>
          <a:p>
            <a:pPr eaLnBrk="1" hangingPunct="1">
              <a:buFont typeface="Wingdings 2" pitchFamily="18" charset="2"/>
              <a:buNone/>
            </a:pPr>
            <a:r>
              <a:rPr lang="en-US" sz="2200" smtClean="0"/>
              <a:t>metals at a location other than a fixed site, the recycler shall </a:t>
            </a:r>
          </a:p>
          <a:p>
            <a:pPr eaLnBrk="1" hangingPunct="1">
              <a:buFont typeface="Wingdings 2" pitchFamily="18" charset="2"/>
              <a:buNone/>
            </a:pPr>
            <a:r>
              <a:rPr lang="en-US" sz="2200" smtClean="0"/>
              <a:t>obtain a permit from the sheriff of each county in which the </a:t>
            </a:r>
          </a:p>
          <a:p>
            <a:pPr eaLnBrk="1" hangingPunct="1">
              <a:buFont typeface="Wingdings 2" pitchFamily="18" charset="2"/>
              <a:buNone/>
            </a:pPr>
            <a:r>
              <a:rPr lang="en-US" sz="2200" smtClean="0"/>
              <a:t>recycler intends to purchase nonferrous metals.</a:t>
            </a:r>
          </a:p>
          <a:p>
            <a:pPr eaLnBrk="1" hangingPunct="1">
              <a:buFont typeface="Wingdings 2" pitchFamily="18" charset="2"/>
              <a:buNone/>
            </a:pPr>
            <a:endParaRPr lang="en-US" smtClean="0"/>
          </a:p>
        </p:txBody>
      </p:sp>
      <p:pic>
        <p:nvPicPr>
          <p:cNvPr id="39940" name="Picture 2"/>
          <p:cNvPicPr>
            <a:picLocks noChangeAspect="1" noChangeArrowheads="1"/>
          </p:cNvPicPr>
          <p:nvPr/>
        </p:nvPicPr>
        <p:blipFill>
          <a:blip r:embed="rId2" cstate="print"/>
          <a:srcRect/>
          <a:stretch>
            <a:fillRect/>
          </a:stretch>
        </p:blipFill>
        <p:spPr bwMode="auto">
          <a:xfrm>
            <a:off x="1524000" y="3886200"/>
            <a:ext cx="2466975" cy="1847850"/>
          </a:xfrm>
          <a:prstGeom prst="rect">
            <a:avLst/>
          </a:prstGeom>
          <a:noFill/>
          <a:ln w="9525">
            <a:noFill/>
            <a:miter lim="800000"/>
            <a:headEnd/>
            <a:tailEnd/>
          </a:ln>
        </p:spPr>
      </p:pic>
      <p:pic>
        <p:nvPicPr>
          <p:cNvPr id="39941" name="Picture 2"/>
          <p:cNvPicPr>
            <a:picLocks noChangeAspect="1" noChangeArrowheads="1"/>
          </p:cNvPicPr>
          <p:nvPr/>
        </p:nvPicPr>
        <p:blipFill>
          <a:blip r:embed="rId3" cstate="print"/>
          <a:srcRect/>
          <a:stretch>
            <a:fillRect/>
          </a:stretch>
        </p:blipFill>
        <p:spPr bwMode="auto">
          <a:xfrm>
            <a:off x="5105400" y="3886200"/>
            <a:ext cx="2411413" cy="191293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16‑17‑680(B)(3))</a:t>
            </a:r>
            <a:r>
              <a:rPr lang="en-US" dirty="0" smtClean="0"/>
              <a:t/>
            </a:r>
            <a:br>
              <a:rPr lang="en-US" dirty="0" smtClean="0"/>
            </a:br>
            <a:endParaRPr lang="en-US" dirty="0"/>
          </a:p>
        </p:txBody>
      </p:sp>
      <p:sp>
        <p:nvSpPr>
          <p:cNvPr id="40963" name="Content Placeholder 2"/>
          <p:cNvSpPr>
            <a:spLocks noGrp="1"/>
          </p:cNvSpPr>
          <p:nvPr>
            <p:ph idx="1"/>
          </p:nvPr>
        </p:nvSpPr>
        <p:spPr/>
        <p:txBody>
          <a:bodyPr/>
          <a:lstStyle/>
          <a:p>
            <a:pPr eaLnBrk="1" hangingPunct="1">
              <a:buFont typeface="Wingdings 2" pitchFamily="18" charset="2"/>
              <a:buNone/>
            </a:pPr>
            <a:r>
              <a:rPr lang="en-US" sz="2000" smtClean="0"/>
              <a:t>The sheriff may issue the permit if the recycler:</a:t>
            </a:r>
          </a:p>
          <a:p>
            <a:pPr eaLnBrk="1" hangingPunct="1">
              <a:buFont typeface="Wingdings 2" pitchFamily="18" charset="2"/>
              <a:buNone/>
            </a:pPr>
            <a:r>
              <a:rPr lang="en-US" sz="2000" smtClean="0"/>
              <a:t> </a:t>
            </a:r>
          </a:p>
          <a:p>
            <a:pPr eaLnBrk="1" hangingPunct="1"/>
            <a:r>
              <a:rPr lang="en-US" sz="2000" smtClean="0"/>
              <a:t>can sufficiently demonstrate to the sheriff the recycler’s ability to comply with the permit provisions; </a:t>
            </a:r>
          </a:p>
          <a:p>
            <a:pPr eaLnBrk="1" hangingPunct="1"/>
            <a:endParaRPr lang="en-US" sz="2000" smtClean="0"/>
          </a:p>
          <a:p>
            <a:pPr eaLnBrk="1" hangingPunct="1"/>
            <a:r>
              <a:rPr lang="en-US" sz="2000" smtClean="0"/>
              <a:t>has not been convicted of a nonferrous metals violation; and</a:t>
            </a:r>
          </a:p>
          <a:p>
            <a:pPr eaLnBrk="1" hangingPunct="1">
              <a:buFont typeface="Wingdings 2" pitchFamily="18" charset="2"/>
              <a:buNone/>
            </a:pPr>
            <a:r>
              <a:rPr lang="en-US" sz="2000" smtClean="0"/>
              <a:t> </a:t>
            </a:r>
          </a:p>
          <a:p>
            <a:pPr eaLnBrk="1" hangingPunct="1"/>
            <a:r>
              <a:rPr lang="en-US" sz="2000" smtClean="0"/>
              <a:t>declares on an application provided by the sheriff that the recycler is informed of and will comply with the permit provisions.</a:t>
            </a:r>
          </a:p>
          <a:p>
            <a:pPr eaLnBrk="1" hangingPunct="1">
              <a:buFont typeface="Wingdings 2" pitchFamily="18" charset="2"/>
              <a:buNone/>
            </a:pPr>
            <a:endParaRPr lang="en-US" smtClean="0"/>
          </a:p>
        </p:txBody>
      </p:sp>
      <p:pic>
        <p:nvPicPr>
          <p:cNvPr id="40964" name="Picture 3"/>
          <p:cNvPicPr>
            <a:picLocks noChangeAspect="1" noChangeArrowheads="1"/>
          </p:cNvPicPr>
          <p:nvPr/>
        </p:nvPicPr>
        <p:blipFill>
          <a:blip r:embed="rId2" cstate="print"/>
          <a:srcRect/>
          <a:stretch>
            <a:fillRect/>
          </a:stretch>
        </p:blipFill>
        <p:spPr bwMode="auto">
          <a:xfrm>
            <a:off x="2438400" y="5105400"/>
            <a:ext cx="1158875" cy="1066800"/>
          </a:xfrm>
          <a:prstGeom prst="rect">
            <a:avLst/>
          </a:prstGeom>
          <a:noFill/>
          <a:ln w="9525">
            <a:noFill/>
            <a:miter lim="800000"/>
            <a:headEnd/>
            <a:tailEnd/>
          </a:ln>
        </p:spPr>
      </p:pic>
      <p:pic>
        <p:nvPicPr>
          <p:cNvPr id="40965" name="Picture 2" descr="http://aconcordcarpenter.com/wp-content/uploads/image-import/_0vuJZhliRZA/SWSvwYSL8uI/AAAAAAAABMU/HtyqjCcOn6g/s1600-h/PERMIT%2520GRAPHIC.jpg"/>
          <p:cNvPicPr>
            <a:picLocks noChangeAspect="1" noChangeArrowheads="1"/>
          </p:cNvPicPr>
          <p:nvPr/>
        </p:nvPicPr>
        <p:blipFill>
          <a:blip r:embed="rId3" cstate="print"/>
          <a:srcRect/>
          <a:stretch>
            <a:fillRect/>
          </a:stretch>
        </p:blipFill>
        <p:spPr bwMode="auto">
          <a:xfrm>
            <a:off x="5181600" y="5181600"/>
            <a:ext cx="946150" cy="99377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16‑17‑680(B)(4))</a:t>
            </a:r>
            <a:r>
              <a:rPr lang="en-US" dirty="0" smtClean="0"/>
              <a:t/>
            </a:r>
            <a:br>
              <a:rPr lang="en-US" dirty="0" smtClean="0"/>
            </a:br>
            <a:endParaRPr lang="en-US" dirty="0"/>
          </a:p>
        </p:txBody>
      </p:sp>
      <p:sp>
        <p:nvSpPr>
          <p:cNvPr id="41987" name="Content Placeholder 2"/>
          <p:cNvSpPr>
            <a:spLocks noGrp="1"/>
          </p:cNvSpPr>
          <p:nvPr>
            <p:ph idx="1"/>
          </p:nvPr>
        </p:nvSpPr>
        <p:spPr/>
        <p:txBody>
          <a:bodyPr/>
          <a:lstStyle/>
          <a:p>
            <a:pPr eaLnBrk="1" hangingPunct="1">
              <a:buFont typeface="Wingdings 2" pitchFamily="18" charset="2"/>
              <a:buNone/>
            </a:pPr>
            <a:r>
              <a:rPr lang="en-US" smtClean="0"/>
              <a:t>	</a:t>
            </a:r>
            <a:endParaRPr lang="en-US" sz="2400" smtClean="0"/>
          </a:p>
          <a:p>
            <a:pPr eaLnBrk="1" hangingPunct="1">
              <a:buFont typeface="Wingdings 2" pitchFamily="18" charset="2"/>
              <a:buNone/>
            </a:pPr>
            <a:r>
              <a:rPr lang="en-US" sz="2200" smtClean="0"/>
              <a:t>SLED is responsible for developing the application and permit </a:t>
            </a:r>
          </a:p>
          <a:p>
            <a:pPr eaLnBrk="1" hangingPunct="1">
              <a:buFont typeface="Wingdings 2" pitchFamily="18" charset="2"/>
              <a:buNone/>
            </a:pPr>
            <a:r>
              <a:rPr lang="en-US" sz="2200" smtClean="0"/>
              <a:t>in consultation with the State’s sheriffs and representatives of</a:t>
            </a:r>
          </a:p>
          <a:p>
            <a:pPr eaLnBrk="1" hangingPunct="1">
              <a:buFont typeface="Wingdings 2" pitchFamily="18" charset="2"/>
              <a:buNone/>
            </a:pPr>
            <a:r>
              <a:rPr lang="en-US" sz="2200" smtClean="0"/>
              <a:t>the secondary metals recyclers’industry.</a:t>
            </a:r>
          </a:p>
          <a:p>
            <a:pPr eaLnBrk="1" hangingPunct="1">
              <a:buFont typeface="Wingdings 2" pitchFamily="18" charset="2"/>
              <a:buNone/>
            </a:pPr>
            <a:endParaRPr lang="en-US" smtClean="0"/>
          </a:p>
        </p:txBody>
      </p:sp>
      <p:pic>
        <p:nvPicPr>
          <p:cNvPr id="41988" name="Picture 2"/>
          <p:cNvPicPr>
            <a:picLocks noChangeAspect="1" noChangeArrowheads="1"/>
          </p:cNvPicPr>
          <p:nvPr/>
        </p:nvPicPr>
        <p:blipFill>
          <a:blip r:embed="rId2" cstate="print"/>
          <a:srcRect/>
          <a:stretch>
            <a:fillRect/>
          </a:stretch>
        </p:blipFill>
        <p:spPr bwMode="auto">
          <a:xfrm>
            <a:off x="3886200" y="5410200"/>
            <a:ext cx="1382713" cy="1196975"/>
          </a:xfrm>
          <a:prstGeom prst="rect">
            <a:avLst/>
          </a:prstGeom>
          <a:noFill/>
          <a:ln w="9525">
            <a:noFill/>
            <a:miter lim="800000"/>
            <a:headEnd/>
            <a:tailEnd/>
          </a:ln>
        </p:spPr>
      </p:pic>
      <p:pic>
        <p:nvPicPr>
          <p:cNvPr id="41989" name="Picture 3"/>
          <p:cNvPicPr>
            <a:picLocks noChangeAspect="1" noChangeArrowheads="1"/>
          </p:cNvPicPr>
          <p:nvPr/>
        </p:nvPicPr>
        <p:blipFill>
          <a:blip r:embed="rId3" cstate="print"/>
          <a:srcRect/>
          <a:stretch>
            <a:fillRect/>
          </a:stretch>
        </p:blipFill>
        <p:spPr bwMode="auto">
          <a:xfrm>
            <a:off x="3429000" y="3657600"/>
            <a:ext cx="2228850" cy="1484313"/>
          </a:xfrm>
          <a:prstGeom prst="rect">
            <a:avLst/>
          </a:prstGeom>
          <a:noFill/>
          <a:ln w="9525">
            <a:noFill/>
            <a:miter lim="800000"/>
            <a:headEnd/>
            <a:tailEnd/>
          </a:ln>
        </p:spPr>
      </p:pic>
      <p:pic>
        <p:nvPicPr>
          <p:cNvPr id="41990" name="Picture 5"/>
          <p:cNvPicPr>
            <a:picLocks noChangeAspect="1" noChangeArrowheads="1"/>
          </p:cNvPicPr>
          <p:nvPr/>
        </p:nvPicPr>
        <p:blipFill>
          <a:blip r:embed="rId4" cstate="print"/>
          <a:srcRect/>
          <a:stretch>
            <a:fillRect/>
          </a:stretch>
        </p:blipFill>
        <p:spPr bwMode="auto">
          <a:xfrm>
            <a:off x="1295400" y="5410200"/>
            <a:ext cx="1076325" cy="990600"/>
          </a:xfrm>
          <a:prstGeom prst="rect">
            <a:avLst/>
          </a:prstGeom>
          <a:noFill/>
          <a:ln w="9525">
            <a:noFill/>
            <a:miter lim="800000"/>
            <a:headEnd/>
            <a:tailEnd/>
          </a:ln>
        </p:spPr>
      </p:pic>
      <p:pic>
        <p:nvPicPr>
          <p:cNvPr id="41991" name="Picture 4"/>
          <p:cNvPicPr>
            <a:picLocks noChangeAspect="1" noChangeArrowheads="1"/>
          </p:cNvPicPr>
          <p:nvPr/>
        </p:nvPicPr>
        <p:blipFill>
          <a:blip r:embed="rId5" cstate="print"/>
          <a:srcRect/>
          <a:stretch>
            <a:fillRect/>
          </a:stretch>
        </p:blipFill>
        <p:spPr bwMode="auto">
          <a:xfrm>
            <a:off x="6553200" y="5562600"/>
            <a:ext cx="1778000" cy="6667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16‑17‑680(B)(5))</a:t>
            </a:r>
            <a:endParaRPr lang="en-US" dirty="0"/>
          </a:p>
        </p:txBody>
      </p:sp>
      <p:sp>
        <p:nvSpPr>
          <p:cNvPr id="43011"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may investigate a recycler’s background prior to </a:t>
            </a:r>
          </a:p>
          <a:p>
            <a:pPr eaLnBrk="1" hangingPunct="1">
              <a:buFont typeface="Wingdings 2" pitchFamily="18" charset="2"/>
              <a:buNone/>
            </a:pPr>
            <a:r>
              <a:rPr lang="en-US" sz="2200" smtClean="0"/>
              <a:t>issuing a permit. </a:t>
            </a:r>
          </a:p>
          <a:p>
            <a:pPr eaLnBrk="1" hangingPunct="1">
              <a:buFont typeface="Wingdings 2" pitchFamily="18" charset="2"/>
              <a:buNone/>
            </a:pPr>
            <a:endParaRPr lang="en-US" sz="2000" smtClean="0"/>
          </a:p>
          <a:p>
            <a:pPr eaLnBrk="1" hangingPunct="1">
              <a:buFont typeface="Wingdings 2" pitchFamily="18" charset="2"/>
              <a:buNone/>
            </a:pPr>
            <a:endParaRPr lang="en-US" smtClean="0"/>
          </a:p>
        </p:txBody>
      </p:sp>
      <p:pic>
        <p:nvPicPr>
          <p:cNvPr id="43012" name="Picture 2"/>
          <p:cNvPicPr>
            <a:picLocks noChangeAspect="1" noChangeArrowheads="1"/>
          </p:cNvPicPr>
          <p:nvPr/>
        </p:nvPicPr>
        <p:blipFill>
          <a:blip r:embed="rId2" cstate="print"/>
          <a:srcRect/>
          <a:stretch>
            <a:fillRect/>
          </a:stretch>
        </p:blipFill>
        <p:spPr bwMode="auto">
          <a:xfrm>
            <a:off x="4495800" y="3733800"/>
            <a:ext cx="1555750" cy="1160463"/>
          </a:xfrm>
          <a:prstGeom prst="rect">
            <a:avLst/>
          </a:prstGeom>
          <a:noFill/>
          <a:ln w="9525">
            <a:noFill/>
            <a:miter lim="800000"/>
            <a:headEnd/>
            <a:tailEnd/>
          </a:ln>
        </p:spPr>
      </p:pic>
      <p:pic>
        <p:nvPicPr>
          <p:cNvPr id="43013" name="Picture 2"/>
          <p:cNvPicPr>
            <a:picLocks noChangeAspect="1" noChangeArrowheads="1"/>
          </p:cNvPicPr>
          <p:nvPr/>
        </p:nvPicPr>
        <p:blipFill>
          <a:blip r:embed="rId3" cstate="print"/>
          <a:srcRect/>
          <a:stretch>
            <a:fillRect/>
          </a:stretch>
        </p:blipFill>
        <p:spPr bwMode="auto">
          <a:xfrm>
            <a:off x="2209800" y="3733800"/>
            <a:ext cx="1325563" cy="12192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16‑17‑680(B)(6))</a:t>
            </a:r>
            <a:endParaRPr lang="en-US" dirty="0"/>
          </a:p>
        </p:txBody>
      </p:sp>
      <p:sp>
        <p:nvSpPr>
          <p:cNvPr id="44035"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may charge and retain a $200 fee for each permit to</a:t>
            </a:r>
          </a:p>
          <a:p>
            <a:pPr eaLnBrk="1" hangingPunct="1">
              <a:buFont typeface="Wingdings 2" pitchFamily="18" charset="2"/>
              <a:buNone/>
            </a:pPr>
            <a:r>
              <a:rPr lang="en-US" sz="2200" smtClean="0"/>
              <a:t>purchase nonferrous metals.  </a:t>
            </a:r>
          </a:p>
          <a:p>
            <a:pPr eaLnBrk="1" hangingPunct="1">
              <a:buFont typeface="Wingdings 2" pitchFamily="18" charset="2"/>
              <a:buNone/>
            </a:pPr>
            <a:endParaRPr lang="en-US" sz="2000" smtClean="0"/>
          </a:p>
          <a:p>
            <a:pPr eaLnBrk="1" hangingPunct="1">
              <a:buFont typeface="Wingdings 2" pitchFamily="18" charset="2"/>
              <a:buNone/>
            </a:pPr>
            <a:endParaRPr lang="en-US" sz="2000" smtClean="0"/>
          </a:p>
          <a:p>
            <a:pPr eaLnBrk="1" hangingPunct="1">
              <a:buFont typeface="Wingdings 2" pitchFamily="18" charset="2"/>
              <a:buNone/>
            </a:pPr>
            <a:endParaRPr lang="en-US" smtClean="0"/>
          </a:p>
        </p:txBody>
      </p:sp>
      <p:pic>
        <p:nvPicPr>
          <p:cNvPr id="44036" name="Picture 3"/>
          <p:cNvPicPr>
            <a:picLocks noChangeAspect="1" noChangeArrowheads="1"/>
          </p:cNvPicPr>
          <p:nvPr/>
        </p:nvPicPr>
        <p:blipFill>
          <a:blip r:embed="rId2" cstate="print"/>
          <a:srcRect/>
          <a:stretch>
            <a:fillRect/>
          </a:stretch>
        </p:blipFill>
        <p:spPr bwMode="auto">
          <a:xfrm>
            <a:off x="4800600" y="3657600"/>
            <a:ext cx="1143000" cy="1339850"/>
          </a:xfrm>
          <a:prstGeom prst="rect">
            <a:avLst/>
          </a:prstGeom>
          <a:noFill/>
          <a:ln w="9525">
            <a:noFill/>
            <a:miter lim="800000"/>
            <a:headEnd/>
            <a:tailEnd/>
          </a:ln>
        </p:spPr>
      </p:pic>
      <p:pic>
        <p:nvPicPr>
          <p:cNvPr id="44037" name="Picture 2"/>
          <p:cNvPicPr>
            <a:picLocks noChangeAspect="1" noChangeArrowheads="1"/>
          </p:cNvPicPr>
          <p:nvPr/>
        </p:nvPicPr>
        <p:blipFill>
          <a:blip r:embed="rId3" cstate="print"/>
          <a:srcRect/>
          <a:stretch>
            <a:fillRect/>
          </a:stretch>
        </p:blipFill>
        <p:spPr bwMode="auto">
          <a:xfrm>
            <a:off x="2438400" y="3575050"/>
            <a:ext cx="1630363" cy="1500188"/>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16‑17‑680(B)(7))</a:t>
            </a:r>
            <a:endParaRPr lang="en-US" dirty="0"/>
          </a:p>
        </p:txBody>
      </p:sp>
      <p:sp>
        <p:nvSpPr>
          <p:cNvPr id="45059"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shall keep a record of all permits.  </a:t>
            </a:r>
          </a:p>
          <a:p>
            <a:pPr eaLnBrk="1" hangingPunct="1">
              <a:buFont typeface="Wingdings 2" pitchFamily="18" charset="2"/>
              <a:buNone/>
            </a:pPr>
            <a:endParaRPr lang="en-US" sz="2000" smtClean="0"/>
          </a:p>
          <a:p>
            <a:pPr eaLnBrk="1" hangingPunct="1">
              <a:buFont typeface="Wingdings 2" pitchFamily="18" charset="2"/>
              <a:buNone/>
            </a:pPr>
            <a:endParaRPr lang="en-US" smtClean="0"/>
          </a:p>
        </p:txBody>
      </p:sp>
      <p:pic>
        <p:nvPicPr>
          <p:cNvPr id="45060" name="Picture 2"/>
          <p:cNvPicPr>
            <a:picLocks noChangeAspect="1" noChangeArrowheads="1"/>
          </p:cNvPicPr>
          <p:nvPr/>
        </p:nvPicPr>
        <p:blipFill>
          <a:blip r:embed="rId2" cstate="print"/>
          <a:srcRect/>
          <a:stretch>
            <a:fillRect/>
          </a:stretch>
        </p:blipFill>
        <p:spPr bwMode="auto">
          <a:xfrm>
            <a:off x="2570163" y="3429000"/>
            <a:ext cx="1574800" cy="1447800"/>
          </a:xfrm>
          <a:prstGeom prst="rect">
            <a:avLst/>
          </a:prstGeom>
          <a:noFill/>
          <a:ln w="9525">
            <a:noFill/>
            <a:miter lim="800000"/>
            <a:headEnd/>
            <a:tailEnd/>
          </a:ln>
        </p:spPr>
      </p:pic>
      <p:pic>
        <p:nvPicPr>
          <p:cNvPr id="45061" name="Picture 4"/>
          <p:cNvPicPr>
            <a:picLocks noChangeAspect="1" noChangeArrowheads="1"/>
          </p:cNvPicPr>
          <p:nvPr/>
        </p:nvPicPr>
        <p:blipFill>
          <a:blip r:embed="rId3" cstate="print"/>
          <a:srcRect/>
          <a:stretch>
            <a:fillRect/>
          </a:stretch>
        </p:blipFill>
        <p:spPr bwMode="auto">
          <a:xfrm>
            <a:off x="4724400" y="3429000"/>
            <a:ext cx="1352550" cy="135255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16‑17‑680(B)(11))</a:t>
            </a:r>
            <a:endParaRPr lang="en-US" dirty="0"/>
          </a:p>
        </p:txBody>
      </p:sp>
      <p:sp>
        <p:nvSpPr>
          <p:cNvPr id="46083" name="Content Placeholder 2"/>
          <p:cNvSpPr>
            <a:spLocks noGrp="1"/>
          </p:cNvSpPr>
          <p:nvPr>
            <p:ph idx="1"/>
          </p:nvPr>
        </p:nvSpPr>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200" smtClean="0"/>
              <a:t>A sheriff shall issue permits during regular business hours.</a:t>
            </a:r>
          </a:p>
          <a:p>
            <a:pPr eaLnBrk="1" hangingPunct="1">
              <a:buFont typeface="Wingdings 2" pitchFamily="18" charset="2"/>
              <a:buNone/>
            </a:pPr>
            <a:endParaRPr lang="en-US" smtClean="0"/>
          </a:p>
        </p:txBody>
      </p:sp>
      <p:pic>
        <p:nvPicPr>
          <p:cNvPr id="46084" name="Picture 2"/>
          <p:cNvPicPr>
            <a:picLocks noChangeAspect="1" noChangeArrowheads="1"/>
          </p:cNvPicPr>
          <p:nvPr/>
        </p:nvPicPr>
        <p:blipFill>
          <a:blip r:embed="rId2" cstate="print"/>
          <a:srcRect/>
          <a:stretch>
            <a:fillRect/>
          </a:stretch>
        </p:blipFill>
        <p:spPr bwMode="auto">
          <a:xfrm>
            <a:off x="1981200" y="3124200"/>
            <a:ext cx="1706563" cy="1570038"/>
          </a:xfrm>
          <a:prstGeom prst="rect">
            <a:avLst/>
          </a:prstGeom>
          <a:noFill/>
          <a:ln w="9525">
            <a:noFill/>
            <a:miter lim="800000"/>
            <a:headEnd/>
            <a:tailEnd/>
          </a:ln>
        </p:spPr>
      </p:pic>
      <p:pic>
        <p:nvPicPr>
          <p:cNvPr id="46085" name="Picture 6"/>
          <p:cNvPicPr>
            <a:picLocks noChangeAspect="1" noChangeArrowheads="1"/>
          </p:cNvPicPr>
          <p:nvPr/>
        </p:nvPicPr>
        <p:blipFill>
          <a:blip r:embed="rId3" cstate="print"/>
          <a:srcRect/>
          <a:stretch>
            <a:fillRect/>
          </a:stretch>
        </p:blipFill>
        <p:spPr bwMode="auto">
          <a:xfrm>
            <a:off x="4343400" y="3200400"/>
            <a:ext cx="1657350" cy="1325563"/>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16‑17‑680(B)(9))</a:t>
            </a:r>
            <a:endParaRPr lang="en-US" dirty="0"/>
          </a:p>
        </p:txBody>
      </p:sp>
      <p:sp>
        <p:nvSpPr>
          <p:cNvPr id="47107" name="Content Placeholder 2"/>
          <p:cNvSpPr>
            <a:spLocks noGrp="1"/>
          </p:cNvSpPr>
          <p:nvPr>
            <p:ph idx="1"/>
          </p:nvPr>
        </p:nvSpPr>
        <p:spPr/>
        <p:txBody>
          <a:bodyPr/>
          <a:lstStyle/>
          <a:p>
            <a:pPr eaLnBrk="1" hangingPunct="1">
              <a:buFont typeface="Wingdings 2" pitchFamily="18" charset="2"/>
              <a:buNone/>
            </a:pPr>
            <a:endParaRPr lang="en-US" sz="2200" smtClean="0"/>
          </a:p>
          <a:p>
            <a:pPr eaLnBrk="1" hangingPunct="1">
              <a:buFont typeface="Wingdings 2" pitchFamily="18" charset="2"/>
              <a:buNone/>
            </a:pPr>
            <a:r>
              <a:rPr lang="en-US" sz="2200" smtClean="0"/>
              <a:t>A permit may be denied, suspended, or revoked at any time if a</a:t>
            </a:r>
          </a:p>
          <a:p>
            <a:pPr eaLnBrk="1" hangingPunct="1">
              <a:buFont typeface="Wingdings 2" pitchFamily="18" charset="2"/>
              <a:buNone/>
            </a:pPr>
            <a:r>
              <a:rPr lang="en-US" sz="2200" smtClean="0"/>
              <a:t>sheriff discovers that the application information is inaccurate,</a:t>
            </a:r>
          </a:p>
          <a:p>
            <a:pPr eaLnBrk="1" hangingPunct="1">
              <a:buFont typeface="Wingdings 2" pitchFamily="18" charset="2"/>
              <a:buNone/>
            </a:pPr>
            <a:r>
              <a:rPr lang="en-US" sz="2200" smtClean="0"/>
              <a:t>a person or entity does not comply with the permit</a:t>
            </a:r>
          </a:p>
          <a:p>
            <a:pPr eaLnBrk="1" hangingPunct="1">
              <a:buFont typeface="Wingdings 2" pitchFamily="18" charset="2"/>
              <a:buNone/>
            </a:pPr>
            <a:r>
              <a:rPr lang="en-US" sz="2200" smtClean="0"/>
              <a:t>requirements, or a recycler is convicted of a nonferrous metals</a:t>
            </a:r>
          </a:p>
          <a:p>
            <a:pPr eaLnBrk="1" hangingPunct="1">
              <a:buFont typeface="Wingdings 2" pitchFamily="18" charset="2"/>
              <a:buNone/>
            </a:pPr>
            <a:r>
              <a:rPr lang="en-US" sz="2200" smtClean="0"/>
              <a:t>violation.</a:t>
            </a:r>
          </a:p>
        </p:txBody>
      </p:sp>
      <p:pic>
        <p:nvPicPr>
          <p:cNvPr id="47108" name="Picture 5"/>
          <p:cNvPicPr>
            <a:picLocks noChangeAspect="1" noChangeArrowheads="1"/>
          </p:cNvPicPr>
          <p:nvPr/>
        </p:nvPicPr>
        <p:blipFill>
          <a:blip r:embed="rId2" cstate="print"/>
          <a:srcRect/>
          <a:stretch>
            <a:fillRect/>
          </a:stretch>
        </p:blipFill>
        <p:spPr bwMode="auto">
          <a:xfrm>
            <a:off x="5334000" y="4343400"/>
            <a:ext cx="1685925" cy="1685925"/>
          </a:xfrm>
          <a:prstGeom prst="rect">
            <a:avLst/>
          </a:prstGeom>
          <a:noFill/>
          <a:ln w="9525">
            <a:noFill/>
            <a:miter lim="800000"/>
            <a:headEnd/>
            <a:tailEnd/>
          </a:ln>
        </p:spPr>
      </p:pic>
      <p:pic>
        <p:nvPicPr>
          <p:cNvPr id="47109" name="Picture 2"/>
          <p:cNvPicPr>
            <a:picLocks noChangeAspect="1" noChangeArrowheads="1"/>
          </p:cNvPicPr>
          <p:nvPr/>
        </p:nvPicPr>
        <p:blipFill>
          <a:blip r:embed="rId3" cstate="print"/>
          <a:srcRect/>
          <a:stretch>
            <a:fillRect/>
          </a:stretch>
        </p:blipFill>
        <p:spPr bwMode="auto">
          <a:xfrm>
            <a:off x="2362200" y="4572000"/>
            <a:ext cx="1325563" cy="12192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16‑17‑680(B)(8))</a:t>
            </a:r>
            <a:r>
              <a:rPr lang="en-US" dirty="0" smtClean="0"/>
              <a:t/>
            </a:r>
            <a:br>
              <a:rPr lang="en-US" dirty="0" smtClean="0"/>
            </a:br>
            <a:endParaRPr lang="en-US" dirty="0"/>
          </a:p>
        </p:txBody>
      </p:sp>
      <p:sp>
        <p:nvSpPr>
          <p:cNvPr id="48131"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A permit to purchase nonferrous metals is valid for 24 months. </a:t>
            </a:r>
            <a:r>
              <a:rPr lang="en-US" smtClean="0"/>
              <a:t>	</a:t>
            </a:r>
          </a:p>
        </p:txBody>
      </p:sp>
      <p:pic>
        <p:nvPicPr>
          <p:cNvPr id="48132" name="Picture 3"/>
          <p:cNvPicPr>
            <a:picLocks noChangeAspect="1" noChangeArrowheads="1"/>
          </p:cNvPicPr>
          <p:nvPr/>
        </p:nvPicPr>
        <p:blipFill>
          <a:blip r:embed="rId2" cstate="print"/>
          <a:srcRect/>
          <a:stretch>
            <a:fillRect/>
          </a:stretch>
        </p:blipFill>
        <p:spPr bwMode="auto">
          <a:xfrm>
            <a:off x="3733800" y="3505200"/>
            <a:ext cx="1600200" cy="16002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16‑17‑680(D)(1))</a:t>
            </a:r>
            <a:r>
              <a:rPr lang="en-US" dirty="0" smtClean="0"/>
              <a:t/>
            </a:r>
            <a:br>
              <a:rPr lang="en-US" dirty="0" smtClean="0"/>
            </a:br>
            <a:endParaRPr lang="en-US" dirty="0"/>
          </a:p>
        </p:txBody>
      </p:sp>
      <p:sp>
        <p:nvSpPr>
          <p:cNvPr id="49155" name="Content Placeholder 2"/>
          <p:cNvSpPr>
            <a:spLocks noGrp="1"/>
          </p:cNvSpPr>
          <p:nvPr>
            <p:ph idx="1"/>
          </p:nvPr>
        </p:nvSpPr>
        <p:spPr>
          <a:xfrm>
            <a:off x="457200" y="1295400"/>
            <a:ext cx="8229600" cy="4708525"/>
          </a:xfrm>
        </p:spPr>
        <p:txBody>
          <a:bodyPr/>
          <a:lstStyle/>
          <a:p>
            <a:pPr eaLnBrk="1" hangingPunct="1">
              <a:buFont typeface="Wingdings 2" pitchFamily="18" charset="2"/>
              <a:buNone/>
            </a:pPr>
            <a:endParaRPr lang="en-US" sz="1800" smtClean="0"/>
          </a:p>
          <a:p>
            <a:pPr eaLnBrk="1" hangingPunct="1">
              <a:buFont typeface="Wingdings 2" pitchFamily="18" charset="2"/>
              <a:buNone/>
            </a:pPr>
            <a:r>
              <a:rPr lang="en-US" sz="2200" smtClean="0"/>
              <a:t>It is illegal to purchase nonferrous metals in any amount for the</a:t>
            </a:r>
          </a:p>
          <a:p>
            <a:pPr eaLnBrk="1" hangingPunct="1">
              <a:buFont typeface="Wingdings 2" pitchFamily="18" charset="2"/>
              <a:buNone/>
            </a:pPr>
            <a:r>
              <a:rPr lang="en-US" sz="2200" smtClean="0"/>
              <a:t>purpose of recycling the nonferrous metals from a seller unless:</a:t>
            </a:r>
          </a:p>
          <a:p>
            <a:pPr eaLnBrk="1" hangingPunct="1">
              <a:buFont typeface="Wingdings 2" pitchFamily="18" charset="2"/>
              <a:buNone/>
            </a:pPr>
            <a:endParaRPr lang="en-US" sz="2200" smtClean="0"/>
          </a:p>
          <a:p>
            <a:pPr eaLnBrk="1" hangingPunct="1"/>
            <a:r>
              <a:rPr lang="en-US" sz="2200" smtClean="0"/>
              <a:t>the purchaser is a secondary metals recycler with a valid permit to purchase nonferrous metals; and </a:t>
            </a:r>
          </a:p>
          <a:p>
            <a:pPr eaLnBrk="1" hangingPunct="1">
              <a:buFont typeface="Wingdings 2" pitchFamily="18" charset="2"/>
              <a:buNone/>
            </a:pPr>
            <a:endParaRPr lang="en-US" sz="2200" smtClean="0"/>
          </a:p>
          <a:p>
            <a:pPr eaLnBrk="1" hangingPunct="1"/>
            <a:r>
              <a:rPr lang="en-US" sz="2200" smtClean="0"/>
              <a:t>the seller has a valid permit to transport and sell nonferrous metals.  </a:t>
            </a:r>
          </a:p>
        </p:txBody>
      </p:sp>
      <p:pic>
        <p:nvPicPr>
          <p:cNvPr id="49156" name="Picture 2"/>
          <p:cNvPicPr>
            <a:picLocks noChangeAspect="1" noChangeArrowheads="1"/>
          </p:cNvPicPr>
          <p:nvPr/>
        </p:nvPicPr>
        <p:blipFill>
          <a:blip r:embed="rId2" cstate="print"/>
          <a:srcRect/>
          <a:stretch>
            <a:fillRect/>
          </a:stretch>
        </p:blipFill>
        <p:spPr bwMode="auto">
          <a:xfrm>
            <a:off x="3581400" y="5105400"/>
            <a:ext cx="1981200" cy="1485900"/>
          </a:xfrm>
          <a:prstGeom prst="rect">
            <a:avLst/>
          </a:prstGeom>
          <a:noFill/>
          <a:ln w="9525">
            <a:noFill/>
            <a:miter lim="800000"/>
            <a:headEnd/>
            <a:tailEnd/>
          </a:ln>
        </p:spPr>
      </p:pic>
      <p:pic>
        <p:nvPicPr>
          <p:cNvPr id="49157" name="Picture 5" descr="http://t1.gstatic.com/images?q=tbn:ANd9GcScNYIy7drxRIhknnIOgawCwu7xCJ936jjNoGQ-cieU0Xfqa61dKw"/>
          <p:cNvPicPr>
            <a:picLocks noChangeAspect="1" noChangeArrowheads="1"/>
          </p:cNvPicPr>
          <p:nvPr/>
        </p:nvPicPr>
        <p:blipFill>
          <a:blip r:embed="rId3" cstate="print"/>
          <a:srcRect/>
          <a:stretch>
            <a:fillRect/>
          </a:stretch>
        </p:blipFill>
        <p:spPr bwMode="auto">
          <a:xfrm>
            <a:off x="1828800" y="5486400"/>
            <a:ext cx="942975" cy="755650"/>
          </a:xfrm>
          <a:prstGeom prst="rect">
            <a:avLst/>
          </a:prstGeom>
          <a:noFill/>
          <a:ln w="9525">
            <a:noFill/>
            <a:miter lim="800000"/>
            <a:headEnd/>
            <a:tailEnd/>
          </a:ln>
        </p:spPr>
      </p:pic>
      <p:pic>
        <p:nvPicPr>
          <p:cNvPr id="49158" name="Picture 6" descr="http://t1.gstatic.com/images?q=tbn:ANd9GcScNYIy7drxRIhknnIOgawCwu7xCJ936jjNoGQ-cieU0Xfqa61dKw"/>
          <p:cNvPicPr>
            <a:picLocks noChangeAspect="1" noChangeArrowheads="1"/>
          </p:cNvPicPr>
          <p:nvPr/>
        </p:nvPicPr>
        <p:blipFill>
          <a:blip r:embed="rId3" cstate="print"/>
          <a:srcRect/>
          <a:stretch>
            <a:fillRect/>
          </a:stretch>
        </p:blipFill>
        <p:spPr bwMode="auto">
          <a:xfrm>
            <a:off x="6324600" y="5486400"/>
            <a:ext cx="1000125" cy="801688"/>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16‑17‑680(D)(1))</a:t>
            </a:r>
            <a:r>
              <a:rPr lang="en-US" dirty="0" smtClean="0"/>
              <a:t/>
            </a:r>
            <a:br>
              <a:rPr lang="en-US" dirty="0" smtClean="0"/>
            </a:br>
            <a:endParaRPr lang="en-US" dirty="0"/>
          </a:p>
        </p:txBody>
      </p:sp>
      <p:sp>
        <p:nvSpPr>
          <p:cNvPr id="50179" name="Content Placeholder 2"/>
          <p:cNvSpPr>
            <a:spLocks noGrp="1"/>
          </p:cNvSpPr>
          <p:nvPr>
            <p:ph idx="1"/>
          </p:nvPr>
        </p:nvSpPr>
        <p:spPr>
          <a:xfrm>
            <a:off x="457200" y="1295400"/>
            <a:ext cx="8229600" cy="4708525"/>
          </a:xfrm>
        </p:spPr>
        <p:txBody>
          <a:bodyPr/>
          <a:lstStyle/>
          <a:p>
            <a:pPr eaLnBrk="1" hangingPunct="1">
              <a:buFont typeface="Wingdings 2" pitchFamily="18" charset="2"/>
              <a:buNone/>
            </a:pPr>
            <a:endParaRPr lang="en-US" sz="1800" smtClean="0"/>
          </a:p>
          <a:p>
            <a:pPr eaLnBrk="1" hangingPunct="1">
              <a:buFont typeface="Wingdings 2" pitchFamily="18" charset="2"/>
              <a:buNone/>
            </a:pPr>
            <a:r>
              <a:rPr lang="en-US" sz="2200" smtClean="0"/>
              <a:t>A recycler may hold a seller’s nonferrous metals while the seller</a:t>
            </a:r>
          </a:p>
          <a:p>
            <a:pPr eaLnBrk="1" hangingPunct="1">
              <a:buFont typeface="Wingdings 2" pitchFamily="18" charset="2"/>
              <a:buNone/>
            </a:pPr>
            <a:r>
              <a:rPr lang="en-US" sz="2200" smtClean="0"/>
              <a:t>obtains a permit to transport and sell nonferrous metals. </a:t>
            </a:r>
          </a:p>
        </p:txBody>
      </p:sp>
      <p:pic>
        <p:nvPicPr>
          <p:cNvPr id="50180" name="Picture 2"/>
          <p:cNvPicPr>
            <a:picLocks noChangeAspect="1" noChangeArrowheads="1"/>
          </p:cNvPicPr>
          <p:nvPr/>
        </p:nvPicPr>
        <p:blipFill>
          <a:blip r:embed="rId2" cstate="print"/>
          <a:srcRect/>
          <a:stretch>
            <a:fillRect/>
          </a:stretch>
        </p:blipFill>
        <p:spPr bwMode="auto">
          <a:xfrm>
            <a:off x="3276600" y="3124200"/>
            <a:ext cx="2590800" cy="19431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16‑17‑680(D)(2))</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marL="548640" indent="-411480" eaLnBrk="1" fontAlgn="auto" hangingPunct="1">
              <a:spcAft>
                <a:spcPts val="0"/>
              </a:spcAft>
              <a:buClr>
                <a:schemeClr val="tx1">
                  <a:shade val="95000"/>
                </a:schemeClr>
              </a:buClr>
              <a:buFont typeface="Wingdings 2"/>
              <a:buNone/>
              <a:defRPr/>
            </a:pPr>
            <a:r>
              <a:rPr lang="en-US" dirty="0" smtClean="0"/>
              <a:t>A secondary metals recycler shall maintain a record containing, at a</a:t>
            </a:r>
          </a:p>
          <a:p>
            <a:pPr marL="548640" indent="-411480" eaLnBrk="1" fontAlgn="auto" hangingPunct="1">
              <a:spcAft>
                <a:spcPts val="0"/>
              </a:spcAft>
              <a:buClr>
                <a:schemeClr val="tx1">
                  <a:shade val="95000"/>
                </a:schemeClr>
              </a:buClr>
              <a:buFont typeface="Wingdings 2"/>
              <a:buNone/>
              <a:defRPr/>
            </a:pPr>
            <a:r>
              <a:rPr lang="en-US" dirty="0" smtClean="0"/>
              <a:t>minimum:</a:t>
            </a:r>
          </a:p>
          <a:p>
            <a:pPr marL="548640" indent="-411480" eaLnBrk="1" fontAlgn="auto" hangingPunct="1">
              <a:spcAft>
                <a:spcPts val="0"/>
              </a:spcAft>
              <a:buClr>
                <a:schemeClr val="tx1">
                  <a:shade val="95000"/>
                </a:schemeClr>
              </a:buClr>
              <a:buFont typeface="Wingdings 2"/>
              <a:buNone/>
              <a:defRPr/>
            </a:pPr>
            <a:r>
              <a:rPr lang="en-US" dirty="0" smtClean="0"/>
              <a:t> </a:t>
            </a:r>
          </a:p>
          <a:p>
            <a:pPr marL="548640" indent="-411480" eaLnBrk="1" fontAlgn="auto" hangingPunct="1">
              <a:spcAft>
                <a:spcPts val="0"/>
              </a:spcAft>
              <a:buClr>
                <a:schemeClr val="tx1">
                  <a:shade val="95000"/>
                </a:schemeClr>
              </a:buClr>
              <a:buFont typeface="Wingdings 2"/>
              <a:buChar char=""/>
              <a:defRPr/>
            </a:pPr>
            <a:r>
              <a:rPr lang="en-US" dirty="0" smtClean="0"/>
              <a:t>the date of purchase; </a:t>
            </a:r>
          </a:p>
          <a:p>
            <a:pPr marL="548640" indent="-411480" eaLnBrk="1" fontAlgn="auto" hangingPunct="1">
              <a:spcAft>
                <a:spcPts val="0"/>
              </a:spcAft>
              <a:buClr>
                <a:schemeClr val="tx1">
                  <a:shade val="95000"/>
                </a:schemeClr>
              </a:buClr>
              <a:buFont typeface="Wingdings 2"/>
              <a:buChar char=""/>
              <a:defRPr/>
            </a:pPr>
            <a:r>
              <a:rPr lang="en-US" dirty="0" smtClean="0"/>
              <a:t>the name and address of the seller;</a:t>
            </a:r>
          </a:p>
          <a:p>
            <a:pPr marL="548640" indent="-411480" eaLnBrk="1" fontAlgn="auto" hangingPunct="1">
              <a:spcAft>
                <a:spcPts val="0"/>
              </a:spcAft>
              <a:buClr>
                <a:schemeClr val="tx1">
                  <a:shade val="95000"/>
                </a:schemeClr>
              </a:buClr>
              <a:buFont typeface="Wingdings 2"/>
              <a:buChar char=""/>
              <a:defRPr/>
            </a:pPr>
            <a:r>
              <a:rPr lang="en-US" dirty="0" smtClean="0"/>
              <a:t>a photocopy of the seller’s identification;</a:t>
            </a:r>
          </a:p>
          <a:p>
            <a:pPr marL="548640" indent="-411480" eaLnBrk="1" fontAlgn="auto" hangingPunct="1">
              <a:spcAft>
                <a:spcPts val="0"/>
              </a:spcAft>
              <a:buClr>
                <a:schemeClr val="tx1">
                  <a:shade val="95000"/>
                </a:schemeClr>
              </a:buClr>
              <a:buFont typeface="Wingdings 2"/>
              <a:buChar char=""/>
              <a:defRPr/>
            </a:pPr>
            <a:r>
              <a:rPr lang="en-US" dirty="0" smtClean="0"/>
              <a:t>a photocopy of the seller’s permit to transport and sell nonferrous metals;</a:t>
            </a:r>
          </a:p>
          <a:p>
            <a:pPr marL="548640" indent="-411480" eaLnBrk="1" fontAlgn="auto" hangingPunct="1">
              <a:spcAft>
                <a:spcPts val="0"/>
              </a:spcAft>
              <a:buClr>
                <a:schemeClr val="tx1">
                  <a:shade val="95000"/>
                </a:schemeClr>
              </a:buClr>
              <a:buFont typeface="Wingdings 2"/>
              <a:buChar char=""/>
              <a:defRPr/>
            </a:pPr>
            <a:r>
              <a:rPr lang="en-US" dirty="0" smtClean="0"/>
              <a:t>if applicable, the license plate number of the seller’s motor vehicle; </a:t>
            </a:r>
          </a:p>
          <a:p>
            <a:pPr marL="548640" indent="-411480" eaLnBrk="1" fontAlgn="auto" hangingPunct="1">
              <a:spcAft>
                <a:spcPts val="0"/>
              </a:spcAft>
              <a:buClr>
                <a:schemeClr val="tx1">
                  <a:shade val="95000"/>
                </a:schemeClr>
              </a:buClr>
              <a:buFont typeface="Wingdings 2"/>
              <a:buChar char=""/>
              <a:defRPr/>
            </a:pPr>
            <a:r>
              <a:rPr lang="en-US" dirty="0" smtClean="0"/>
              <a:t>the seller’s photograph;</a:t>
            </a:r>
          </a:p>
          <a:p>
            <a:pPr marL="548640" indent="-411480" eaLnBrk="1" fontAlgn="auto" hangingPunct="1">
              <a:spcAft>
                <a:spcPts val="0"/>
              </a:spcAft>
              <a:buClr>
                <a:schemeClr val="tx1">
                  <a:shade val="95000"/>
                </a:schemeClr>
              </a:buClr>
              <a:buFont typeface="Wingdings 2"/>
              <a:buChar char=""/>
              <a:defRPr/>
            </a:pPr>
            <a:r>
              <a:rPr lang="en-US" dirty="0" smtClean="0"/>
              <a:t>the weight and size or other description of the nonferrous metals purchased; </a:t>
            </a:r>
          </a:p>
          <a:p>
            <a:pPr marL="548640" indent="-411480" eaLnBrk="1" fontAlgn="auto" hangingPunct="1">
              <a:spcAft>
                <a:spcPts val="0"/>
              </a:spcAft>
              <a:buClr>
                <a:schemeClr val="tx1">
                  <a:shade val="95000"/>
                </a:schemeClr>
              </a:buClr>
              <a:buFont typeface="Wingdings 2"/>
              <a:buChar char=""/>
              <a:defRPr/>
            </a:pPr>
            <a:r>
              <a:rPr lang="en-US" dirty="0" smtClean="0"/>
              <a:t>the amount paid for the nonferrous metals; and</a:t>
            </a:r>
          </a:p>
          <a:p>
            <a:pPr marL="548640" indent="-411480" eaLnBrk="1" fontAlgn="auto" hangingPunct="1">
              <a:spcAft>
                <a:spcPts val="0"/>
              </a:spcAft>
              <a:buClr>
                <a:schemeClr val="tx1">
                  <a:shade val="95000"/>
                </a:schemeClr>
              </a:buClr>
              <a:buFont typeface="Wingdings 2"/>
              <a:buChar char=""/>
              <a:defRPr/>
            </a:pPr>
            <a:r>
              <a:rPr lang="en-US" dirty="0" smtClean="0"/>
              <a:t>a signed statement from the seller stating that the seller is the rightful owner or is entitled to sell the nonferrous metals.  </a:t>
            </a:r>
          </a:p>
          <a:p>
            <a:pPr marL="548640" indent="-411480" eaLnBrk="1" fontAlgn="auto" hangingPunct="1">
              <a:spcAft>
                <a:spcPts val="0"/>
              </a:spcAft>
              <a:buClr>
                <a:schemeClr val="tx1">
                  <a:shade val="95000"/>
                </a:schemeClr>
              </a:buClr>
              <a:buFont typeface="Wingdings 2"/>
              <a:buNone/>
              <a:defRPr/>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16‑17‑680(D)(2))</a:t>
            </a:r>
            <a:r>
              <a:rPr lang="en-US" dirty="0" smtClean="0"/>
              <a:t/>
            </a:r>
            <a:br>
              <a:rPr lang="en-US" dirty="0" smtClean="0"/>
            </a:br>
            <a:endParaRPr lang="en-US" dirty="0"/>
          </a:p>
        </p:txBody>
      </p:sp>
      <p:sp>
        <p:nvSpPr>
          <p:cNvPr id="52227" name="Content Placeholder 2"/>
          <p:cNvSpPr>
            <a:spLocks noGrp="1"/>
          </p:cNvSpPr>
          <p:nvPr>
            <p:ph idx="1"/>
          </p:nvPr>
        </p:nvSpPr>
        <p:spPr/>
        <p:txBody>
          <a:bodyPr/>
          <a:lstStyle/>
          <a:p>
            <a:pPr eaLnBrk="1" hangingPunct="1">
              <a:buFont typeface="Wingdings 2" pitchFamily="18" charset="2"/>
              <a:buNone/>
            </a:pPr>
            <a:r>
              <a:rPr lang="en-US" sz="1800" smtClean="0"/>
              <a:t>If the recycler has the seller’s photograph on file, the recycler may reference</a:t>
            </a:r>
          </a:p>
          <a:p>
            <a:pPr eaLnBrk="1" hangingPunct="1">
              <a:buFont typeface="Wingdings 2" pitchFamily="18" charset="2"/>
              <a:buNone/>
            </a:pPr>
            <a:r>
              <a:rPr lang="en-US" sz="1800" smtClean="0"/>
              <a:t>the photograph on file without making a photograph for each transaction;</a:t>
            </a:r>
          </a:p>
          <a:p>
            <a:pPr eaLnBrk="1" hangingPunct="1">
              <a:buFont typeface="Wingdings 2" pitchFamily="18" charset="2"/>
              <a:buNone/>
            </a:pPr>
            <a:r>
              <a:rPr lang="en-US" sz="1800" smtClean="0"/>
              <a:t>however, the recycler shall update the seller’s photograph on an annual basis.  </a:t>
            </a:r>
          </a:p>
          <a:p>
            <a:pPr eaLnBrk="1" hangingPunct="1">
              <a:buFont typeface="Wingdings 2" pitchFamily="18" charset="2"/>
              <a:buNone/>
            </a:pPr>
            <a:endParaRPr lang="en-US" sz="1800" smtClean="0"/>
          </a:p>
          <a:p>
            <a:pPr eaLnBrk="1" hangingPunct="1">
              <a:buFont typeface="Wingdings 2" pitchFamily="18" charset="2"/>
              <a:buNone/>
            </a:pPr>
            <a:r>
              <a:rPr lang="en-US" sz="1800" smtClean="0"/>
              <a:t>A secondary metals recycler may use a video of the seller in lieu of a</a:t>
            </a:r>
          </a:p>
          <a:p>
            <a:pPr eaLnBrk="1" hangingPunct="1">
              <a:buFont typeface="Wingdings 2" pitchFamily="18" charset="2"/>
              <a:buNone/>
            </a:pPr>
            <a:r>
              <a:rPr lang="en-US" sz="1800" smtClean="0"/>
              <a:t>photograph provided the secondary metals recycler maintains the video for at</a:t>
            </a:r>
          </a:p>
          <a:p>
            <a:pPr eaLnBrk="1" hangingPunct="1">
              <a:buFont typeface="Wingdings 2" pitchFamily="18" charset="2"/>
              <a:buNone/>
            </a:pPr>
            <a:r>
              <a:rPr lang="en-US" sz="1800" smtClean="0"/>
              <a:t>least 120 days.  </a:t>
            </a:r>
          </a:p>
          <a:p>
            <a:pPr eaLnBrk="1" hangingPunct="1">
              <a:buFont typeface="Wingdings 2" pitchFamily="18" charset="2"/>
              <a:buNone/>
            </a:pPr>
            <a:endParaRPr lang="en-US" sz="1800" smtClean="0"/>
          </a:p>
          <a:p>
            <a:pPr eaLnBrk="1" hangingPunct="1">
              <a:buFont typeface="Wingdings 2" pitchFamily="18" charset="2"/>
              <a:buNone/>
            </a:pPr>
            <a:r>
              <a:rPr lang="en-US" sz="1800" smtClean="0"/>
              <a:t>A secondary metals recycler may maintain a record in an electronic database</a:t>
            </a:r>
          </a:p>
          <a:p>
            <a:pPr eaLnBrk="1" hangingPunct="1">
              <a:buFont typeface="Wingdings 2" pitchFamily="18" charset="2"/>
              <a:buNone/>
            </a:pPr>
            <a:r>
              <a:rPr lang="en-US" sz="1800" smtClean="0"/>
              <a:t>provided that the information can be accessed by law enforcement upon </a:t>
            </a:r>
          </a:p>
          <a:p>
            <a:pPr eaLnBrk="1" hangingPunct="1">
              <a:buFont typeface="Wingdings 2" pitchFamily="18" charset="2"/>
              <a:buNone/>
            </a:pPr>
            <a:r>
              <a:rPr lang="en-US" sz="1800" smtClean="0"/>
              <a:t>request.</a:t>
            </a:r>
          </a:p>
          <a:p>
            <a:pPr eaLnBrk="1" hangingPunct="1">
              <a:buFont typeface="Wingdings 2" pitchFamily="18" charset="2"/>
              <a:buNone/>
            </a:pPr>
            <a:endParaRPr lang="en-US" smtClean="0"/>
          </a:p>
        </p:txBody>
      </p:sp>
      <p:pic>
        <p:nvPicPr>
          <p:cNvPr id="52228" name="Picture 4"/>
          <p:cNvPicPr>
            <a:picLocks noChangeAspect="1" noChangeArrowheads="1"/>
          </p:cNvPicPr>
          <p:nvPr/>
        </p:nvPicPr>
        <p:blipFill>
          <a:blip r:embed="rId2" cstate="print"/>
          <a:srcRect/>
          <a:stretch>
            <a:fillRect/>
          </a:stretch>
        </p:blipFill>
        <p:spPr bwMode="auto">
          <a:xfrm>
            <a:off x="4191000" y="5257800"/>
            <a:ext cx="1352550" cy="1352550"/>
          </a:xfrm>
          <a:prstGeom prst="rect">
            <a:avLst/>
          </a:prstGeom>
          <a:noFill/>
          <a:ln w="9525">
            <a:noFill/>
            <a:miter lim="800000"/>
            <a:headEnd/>
            <a:tailEnd/>
          </a:ln>
        </p:spPr>
      </p:pic>
      <p:pic>
        <p:nvPicPr>
          <p:cNvPr id="52229" name="Picture 2"/>
          <p:cNvPicPr>
            <a:picLocks noChangeAspect="1" noChangeArrowheads="1"/>
          </p:cNvPicPr>
          <p:nvPr/>
        </p:nvPicPr>
        <p:blipFill>
          <a:blip r:embed="rId3" cstate="print"/>
          <a:srcRect/>
          <a:stretch>
            <a:fillRect/>
          </a:stretch>
        </p:blipFill>
        <p:spPr bwMode="auto">
          <a:xfrm>
            <a:off x="1600200" y="5410200"/>
            <a:ext cx="1458913" cy="1008063"/>
          </a:xfrm>
          <a:prstGeom prst="rect">
            <a:avLst/>
          </a:prstGeom>
          <a:noFill/>
          <a:ln w="9525">
            <a:noFill/>
            <a:miter lim="800000"/>
            <a:headEnd/>
            <a:tailEnd/>
          </a:ln>
        </p:spPr>
      </p:pic>
      <p:pic>
        <p:nvPicPr>
          <p:cNvPr id="52230" name="Picture 3"/>
          <p:cNvPicPr>
            <a:picLocks noChangeAspect="1" noChangeArrowheads="1"/>
          </p:cNvPicPr>
          <p:nvPr/>
        </p:nvPicPr>
        <p:blipFill>
          <a:blip r:embed="rId4" cstate="print"/>
          <a:srcRect/>
          <a:stretch>
            <a:fillRect/>
          </a:stretch>
        </p:blipFill>
        <p:spPr bwMode="auto">
          <a:xfrm>
            <a:off x="6400800" y="5486400"/>
            <a:ext cx="1314450" cy="86677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16‑17‑680(D)(3))</a:t>
            </a:r>
            <a:r>
              <a:rPr lang="en-US" dirty="0" smtClean="0"/>
              <a:t/>
            </a:r>
            <a:br>
              <a:rPr lang="en-US" dirty="0" smtClean="0"/>
            </a:br>
            <a:endParaRPr lang="en-US" dirty="0"/>
          </a:p>
        </p:txBody>
      </p:sp>
      <p:sp>
        <p:nvSpPr>
          <p:cNvPr id="53251" name="Content Placeholder 2"/>
          <p:cNvSpPr>
            <a:spLocks noGrp="1"/>
          </p:cNvSpPr>
          <p:nvPr>
            <p:ph idx="1"/>
          </p:nvPr>
        </p:nvSpPr>
        <p:spPr/>
        <p:txBody>
          <a:bodyPr/>
          <a:lstStyle/>
          <a:p>
            <a:pPr eaLnBrk="1" hangingPunct="1"/>
            <a:r>
              <a:rPr lang="en-US" sz="2000" smtClean="0"/>
              <a:t>All nonferrous metals that are purchased by and are in the possession of a recycler and all records must be maintained and kept open for inspection by law enforcement or local and state governmental agencies during regular business hours.  </a:t>
            </a:r>
          </a:p>
          <a:p>
            <a:pPr eaLnBrk="1" hangingPunct="1">
              <a:buFont typeface="Wingdings 2" pitchFamily="18" charset="2"/>
              <a:buNone/>
            </a:pPr>
            <a:endParaRPr lang="en-US" sz="2000" smtClean="0"/>
          </a:p>
          <a:p>
            <a:pPr eaLnBrk="1" hangingPunct="1"/>
            <a:r>
              <a:rPr lang="en-US" sz="2000" smtClean="0"/>
              <a:t>Records must be maintained for 1 year from the date of purchase. </a:t>
            </a:r>
          </a:p>
          <a:p>
            <a:pPr eaLnBrk="1" hangingPunct="1">
              <a:buFont typeface="Wingdings 2" pitchFamily="18" charset="2"/>
              <a:buNone/>
            </a:pPr>
            <a:endParaRPr lang="en-US" smtClean="0"/>
          </a:p>
        </p:txBody>
      </p:sp>
      <p:pic>
        <p:nvPicPr>
          <p:cNvPr id="53252" name="Picture 4"/>
          <p:cNvPicPr>
            <a:picLocks noChangeAspect="1" noChangeArrowheads="1"/>
          </p:cNvPicPr>
          <p:nvPr/>
        </p:nvPicPr>
        <p:blipFill>
          <a:blip r:embed="rId2" cstate="print"/>
          <a:srcRect/>
          <a:stretch>
            <a:fillRect/>
          </a:stretch>
        </p:blipFill>
        <p:spPr bwMode="auto">
          <a:xfrm>
            <a:off x="3810000" y="4343400"/>
            <a:ext cx="1809750" cy="1809750"/>
          </a:xfrm>
          <a:prstGeom prst="rect">
            <a:avLst/>
          </a:prstGeom>
          <a:noFill/>
          <a:ln w="9525">
            <a:noFill/>
            <a:miter lim="800000"/>
            <a:headEnd/>
            <a:tailEnd/>
          </a:ln>
        </p:spPr>
      </p:pic>
      <p:pic>
        <p:nvPicPr>
          <p:cNvPr id="53253" name="Picture 6"/>
          <p:cNvPicPr>
            <a:picLocks noChangeAspect="1" noChangeArrowheads="1"/>
          </p:cNvPicPr>
          <p:nvPr/>
        </p:nvPicPr>
        <p:blipFill>
          <a:blip r:embed="rId3" cstate="print"/>
          <a:srcRect/>
          <a:stretch>
            <a:fillRect/>
          </a:stretch>
        </p:blipFill>
        <p:spPr bwMode="auto">
          <a:xfrm>
            <a:off x="1524000" y="4724400"/>
            <a:ext cx="1333500" cy="1066800"/>
          </a:xfrm>
          <a:prstGeom prst="rect">
            <a:avLst/>
          </a:prstGeom>
          <a:noFill/>
          <a:ln w="9525">
            <a:noFill/>
            <a:miter lim="800000"/>
            <a:headEnd/>
            <a:tailEnd/>
          </a:ln>
        </p:spPr>
      </p:pic>
      <p:pic>
        <p:nvPicPr>
          <p:cNvPr id="53254" name="Picture 3"/>
          <p:cNvPicPr>
            <a:picLocks noChangeAspect="1" noChangeArrowheads="1"/>
          </p:cNvPicPr>
          <p:nvPr/>
        </p:nvPicPr>
        <p:blipFill>
          <a:blip r:embed="rId4" cstate="print"/>
          <a:srcRect/>
          <a:stretch>
            <a:fillRect/>
          </a:stretch>
        </p:blipFill>
        <p:spPr bwMode="auto">
          <a:xfrm>
            <a:off x="6629400" y="4648200"/>
            <a:ext cx="1219200" cy="12192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16‑17‑680(D)(4))</a:t>
            </a:r>
            <a:r>
              <a:rPr lang="en-US" dirty="0" smtClean="0"/>
              <a:t/>
            </a:r>
            <a:br>
              <a:rPr lang="en-US" dirty="0" smtClean="0"/>
            </a:br>
            <a:endParaRPr lang="en-US" dirty="0"/>
          </a:p>
        </p:txBody>
      </p:sp>
      <p:sp>
        <p:nvSpPr>
          <p:cNvPr id="54275" name="Content Placeholder 2"/>
          <p:cNvSpPr>
            <a:spLocks noGrp="1"/>
          </p:cNvSpPr>
          <p:nvPr>
            <p:ph idx="1"/>
          </p:nvPr>
        </p:nvSpPr>
        <p:spPr/>
        <p:txBody>
          <a:bodyPr/>
          <a:lstStyle/>
          <a:p>
            <a:pPr eaLnBrk="1" hangingPunct="1">
              <a:buFont typeface="Wingdings 2" pitchFamily="18" charset="2"/>
              <a:buNone/>
            </a:pPr>
            <a:r>
              <a:rPr lang="en-US" sz="2000" smtClean="0"/>
              <a:t>A recycler shall not enter into a cash transaction in payment for the </a:t>
            </a:r>
          </a:p>
          <a:p>
            <a:pPr eaLnBrk="1" hangingPunct="1">
              <a:buFont typeface="Wingdings 2" pitchFamily="18" charset="2"/>
              <a:buNone/>
            </a:pPr>
            <a:r>
              <a:rPr lang="en-US" sz="2000" smtClean="0"/>
              <a:t>purchase of copper, catalytic converters, and beer kegs.</a:t>
            </a:r>
          </a:p>
          <a:p>
            <a:pPr eaLnBrk="1" hangingPunct="1">
              <a:buFont typeface="Wingdings 2" pitchFamily="18" charset="2"/>
              <a:buNone/>
            </a:pPr>
            <a:endParaRPr lang="en-US" sz="2000" smtClean="0"/>
          </a:p>
          <a:p>
            <a:pPr eaLnBrk="1" hangingPunct="1">
              <a:buFont typeface="Wingdings 2" pitchFamily="18" charset="2"/>
              <a:buNone/>
            </a:pPr>
            <a:r>
              <a:rPr lang="en-US" sz="2000" smtClean="0"/>
              <a:t>Payment must be made by check made payable to the seller.</a:t>
            </a:r>
          </a:p>
          <a:p>
            <a:pPr eaLnBrk="1" hangingPunct="1">
              <a:buFont typeface="Wingdings 2" pitchFamily="18" charset="2"/>
              <a:buNone/>
            </a:pPr>
            <a:endParaRPr lang="en-US" sz="2000" smtClean="0"/>
          </a:p>
          <a:p>
            <a:pPr eaLnBrk="1" hangingPunct="1">
              <a:buFont typeface="Wingdings 2" pitchFamily="18" charset="2"/>
              <a:buNone/>
            </a:pPr>
            <a:r>
              <a:rPr lang="en-US" sz="2000" smtClean="0"/>
              <a:t>A recycler shall neither cash the check nor use an ATM or other cash</a:t>
            </a:r>
          </a:p>
          <a:p>
            <a:pPr eaLnBrk="1" hangingPunct="1">
              <a:buFont typeface="Wingdings 2" pitchFamily="18" charset="2"/>
              <a:buNone/>
            </a:pPr>
            <a:r>
              <a:rPr lang="en-US" sz="2000" smtClean="0"/>
              <a:t>card system in lieu of a check.</a:t>
            </a:r>
          </a:p>
          <a:p>
            <a:pPr eaLnBrk="1" hangingPunct="1">
              <a:buFont typeface="Wingdings 2" pitchFamily="18" charset="2"/>
              <a:buNone/>
            </a:pPr>
            <a:endParaRPr lang="en-US" smtClean="0"/>
          </a:p>
          <a:p>
            <a:pPr eaLnBrk="1" hangingPunct="1">
              <a:buFont typeface="Wingdings 2" pitchFamily="18" charset="2"/>
              <a:buNone/>
            </a:pPr>
            <a:endParaRPr lang="en-US" smtClean="0"/>
          </a:p>
        </p:txBody>
      </p:sp>
      <p:pic>
        <p:nvPicPr>
          <p:cNvPr id="54276" name="Picture 2"/>
          <p:cNvPicPr>
            <a:picLocks noChangeAspect="1" noChangeArrowheads="1"/>
          </p:cNvPicPr>
          <p:nvPr/>
        </p:nvPicPr>
        <p:blipFill>
          <a:blip r:embed="rId2" cstate="print"/>
          <a:srcRect/>
          <a:stretch>
            <a:fillRect/>
          </a:stretch>
        </p:blipFill>
        <p:spPr bwMode="auto">
          <a:xfrm>
            <a:off x="1752600" y="4876800"/>
            <a:ext cx="1328738" cy="1162050"/>
          </a:xfrm>
          <a:prstGeom prst="rect">
            <a:avLst/>
          </a:prstGeom>
          <a:noFill/>
          <a:ln w="9525">
            <a:noFill/>
            <a:miter lim="800000"/>
            <a:headEnd/>
            <a:tailEnd/>
          </a:ln>
        </p:spPr>
      </p:pic>
      <p:pic>
        <p:nvPicPr>
          <p:cNvPr id="54277" name="Picture 3"/>
          <p:cNvPicPr>
            <a:picLocks noChangeAspect="1" noChangeArrowheads="1"/>
          </p:cNvPicPr>
          <p:nvPr/>
        </p:nvPicPr>
        <p:blipFill>
          <a:blip r:embed="rId3" cstate="print"/>
          <a:srcRect/>
          <a:stretch>
            <a:fillRect/>
          </a:stretch>
        </p:blipFill>
        <p:spPr bwMode="auto">
          <a:xfrm>
            <a:off x="3733800" y="5791200"/>
            <a:ext cx="1335088" cy="885825"/>
          </a:xfrm>
          <a:prstGeom prst="rect">
            <a:avLst/>
          </a:prstGeom>
          <a:noFill/>
          <a:ln w="9525">
            <a:noFill/>
            <a:miter lim="800000"/>
            <a:headEnd/>
            <a:tailEnd/>
          </a:ln>
        </p:spPr>
      </p:pic>
      <p:pic>
        <p:nvPicPr>
          <p:cNvPr id="54278" name="Picture 5"/>
          <p:cNvPicPr>
            <a:picLocks noChangeAspect="1" noChangeArrowheads="1"/>
          </p:cNvPicPr>
          <p:nvPr/>
        </p:nvPicPr>
        <p:blipFill>
          <a:blip r:embed="rId4" cstate="print"/>
          <a:srcRect/>
          <a:stretch>
            <a:fillRect/>
          </a:stretch>
        </p:blipFill>
        <p:spPr bwMode="auto">
          <a:xfrm>
            <a:off x="5715000" y="4800600"/>
            <a:ext cx="906463" cy="1379538"/>
          </a:xfrm>
          <a:prstGeom prst="rect">
            <a:avLst/>
          </a:prstGeom>
          <a:noFill/>
          <a:ln w="9525">
            <a:noFill/>
            <a:miter lim="800000"/>
            <a:headEnd/>
            <a:tailEnd/>
          </a:ln>
        </p:spPr>
      </p:pic>
      <p:pic>
        <p:nvPicPr>
          <p:cNvPr id="54279" name="Picture 2"/>
          <p:cNvPicPr>
            <a:picLocks noChangeAspect="1" noChangeArrowheads="1"/>
          </p:cNvPicPr>
          <p:nvPr/>
        </p:nvPicPr>
        <p:blipFill>
          <a:blip r:embed="rId5" cstate="print"/>
          <a:srcRect/>
          <a:stretch>
            <a:fillRect/>
          </a:stretch>
        </p:blipFill>
        <p:spPr bwMode="auto">
          <a:xfrm>
            <a:off x="3733800" y="4343400"/>
            <a:ext cx="1246188" cy="11430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16‑17‑680(D)(5))</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marL="548640" indent="-411480" eaLnBrk="1" fontAlgn="auto" hangingPunct="1">
              <a:spcAft>
                <a:spcPts val="0"/>
              </a:spcAft>
              <a:buClr>
                <a:schemeClr val="tx1">
                  <a:shade val="95000"/>
                </a:schemeClr>
              </a:buClr>
              <a:buFont typeface="Wingdings 2"/>
              <a:buNone/>
              <a:defRPr/>
            </a:pPr>
            <a:r>
              <a:rPr lang="en-US" dirty="0" smtClean="0"/>
              <a:t>A secondary metals recycler shall prominently display a 20‑inch by</a:t>
            </a:r>
          </a:p>
          <a:p>
            <a:pPr marL="548640" indent="-411480" eaLnBrk="1" fontAlgn="auto" hangingPunct="1">
              <a:spcAft>
                <a:spcPts val="0"/>
              </a:spcAft>
              <a:buClr>
                <a:schemeClr val="tx1">
                  <a:shade val="95000"/>
                </a:schemeClr>
              </a:buClr>
              <a:buFont typeface="Wingdings 2"/>
              <a:buNone/>
              <a:defRPr/>
            </a:pPr>
            <a:r>
              <a:rPr lang="en-US" dirty="0" smtClean="0"/>
              <a:t>30‑inch sign in the secondary metals recycler’s fixed site that states: </a:t>
            </a:r>
          </a:p>
          <a:p>
            <a:pPr marL="548640" indent="-411480" eaLnBrk="1" fontAlgn="auto" hangingPunct="1">
              <a:spcAft>
                <a:spcPts val="0"/>
              </a:spcAft>
              <a:buClr>
                <a:schemeClr val="tx1">
                  <a:shade val="95000"/>
                </a:schemeClr>
              </a:buClr>
              <a:buFont typeface="Wingdings 2"/>
              <a:buNone/>
              <a:defRPr/>
            </a:pPr>
            <a:endParaRPr lang="en-US" dirty="0" smtClean="0"/>
          </a:p>
          <a:p>
            <a:pPr marL="548640" indent="-411480" eaLnBrk="1" fontAlgn="auto" hangingPunct="1">
              <a:spcAft>
                <a:spcPts val="0"/>
              </a:spcAft>
              <a:buClr>
                <a:schemeClr val="tx1">
                  <a:shade val="95000"/>
                </a:schemeClr>
              </a:buClr>
              <a:buFont typeface="Wingdings 2"/>
              <a:buNone/>
              <a:defRPr/>
            </a:pPr>
            <a:r>
              <a:rPr lang="en-US" dirty="0" smtClean="0"/>
              <a:t>“NO NONFERROUS METALS, INCLUDING COPPER, MAY BE </a:t>
            </a:r>
          </a:p>
          <a:p>
            <a:pPr marL="548640" indent="-411480" eaLnBrk="1" fontAlgn="auto" hangingPunct="1">
              <a:spcAft>
                <a:spcPts val="0"/>
              </a:spcAft>
              <a:buClr>
                <a:schemeClr val="tx1">
                  <a:shade val="95000"/>
                </a:schemeClr>
              </a:buClr>
              <a:buFont typeface="Wingdings 2"/>
              <a:buNone/>
              <a:defRPr/>
            </a:pPr>
            <a:r>
              <a:rPr lang="en-US" dirty="0" smtClean="0"/>
              <a:t>PURCHASED BY A SECONDARY METALS RECYCLER FROM A </a:t>
            </a:r>
          </a:p>
          <a:p>
            <a:pPr marL="548640" indent="-411480" eaLnBrk="1" fontAlgn="auto" hangingPunct="1">
              <a:spcAft>
                <a:spcPts val="0"/>
              </a:spcAft>
              <a:buClr>
                <a:schemeClr val="tx1">
                  <a:shade val="95000"/>
                </a:schemeClr>
              </a:buClr>
              <a:buFont typeface="Wingdings 2"/>
              <a:buNone/>
              <a:defRPr/>
            </a:pPr>
            <a:r>
              <a:rPr lang="en-US" dirty="0" smtClean="0"/>
              <a:t>SELLER UNLESS THE SELLER IS A HOLDER OF A RETAIL </a:t>
            </a:r>
          </a:p>
          <a:p>
            <a:pPr marL="548640" indent="-411480" eaLnBrk="1" fontAlgn="auto" hangingPunct="1">
              <a:spcAft>
                <a:spcPts val="0"/>
              </a:spcAft>
              <a:buClr>
                <a:schemeClr val="tx1">
                  <a:shade val="95000"/>
                </a:schemeClr>
              </a:buClr>
              <a:buFont typeface="Wingdings 2"/>
              <a:buNone/>
              <a:defRPr/>
            </a:pPr>
            <a:r>
              <a:rPr lang="en-US" dirty="0" smtClean="0"/>
              <a:t>LICENSE, AN AUTHORIZED WHOLESALER, A CONTRACTOR </a:t>
            </a:r>
          </a:p>
          <a:p>
            <a:pPr marL="548640" indent="-411480" eaLnBrk="1" fontAlgn="auto" hangingPunct="1">
              <a:spcAft>
                <a:spcPts val="0"/>
              </a:spcAft>
              <a:buClr>
                <a:schemeClr val="tx1">
                  <a:shade val="95000"/>
                </a:schemeClr>
              </a:buClr>
              <a:buFont typeface="Wingdings 2"/>
              <a:buNone/>
              <a:defRPr/>
            </a:pPr>
            <a:r>
              <a:rPr lang="en-US" dirty="0" smtClean="0"/>
              <a:t>LICENSED PURSUANT TO ARTICLE 1, CHAPTER 11, TITLE 40, </a:t>
            </a:r>
          </a:p>
          <a:p>
            <a:pPr marL="548640" indent="-411480" eaLnBrk="1" fontAlgn="auto" hangingPunct="1">
              <a:spcAft>
                <a:spcPts val="0"/>
              </a:spcAft>
              <a:buClr>
                <a:schemeClr val="tx1">
                  <a:shade val="95000"/>
                </a:schemeClr>
              </a:buClr>
              <a:buFont typeface="Wingdings 2"/>
              <a:buNone/>
              <a:defRPr/>
            </a:pPr>
            <a:r>
              <a:rPr lang="en-US" dirty="0" smtClean="0"/>
              <a:t>CODE OF LAWS OF SOUTH CAROLINA, 1976, A GAS, ELECTRIC, </a:t>
            </a:r>
          </a:p>
          <a:p>
            <a:pPr marL="548640" indent="-411480" eaLnBrk="1" fontAlgn="auto" hangingPunct="1">
              <a:spcAft>
                <a:spcPts val="0"/>
              </a:spcAft>
              <a:buClr>
                <a:schemeClr val="tx1">
                  <a:shade val="95000"/>
                </a:schemeClr>
              </a:buClr>
              <a:buFont typeface="Wingdings 2"/>
              <a:buNone/>
              <a:defRPr/>
            </a:pPr>
            <a:r>
              <a:rPr lang="en-US" dirty="0" smtClean="0"/>
              <a:t>COMMUNICATIONS, WATER, PLUMBING, ELECTRICAL, OR </a:t>
            </a:r>
          </a:p>
          <a:p>
            <a:pPr marL="548640" indent="-411480" eaLnBrk="1" fontAlgn="auto" hangingPunct="1">
              <a:spcAft>
                <a:spcPts val="0"/>
              </a:spcAft>
              <a:buClr>
                <a:schemeClr val="tx1">
                  <a:shade val="95000"/>
                </a:schemeClr>
              </a:buClr>
              <a:buFont typeface="Wingdings 2"/>
              <a:buNone/>
              <a:defRPr/>
            </a:pPr>
            <a:r>
              <a:rPr lang="en-US" dirty="0" smtClean="0"/>
              <a:t>CLIMATE CONDITIONING SERVICE PROVIDER, OR THE SELLER </a:t>
            </a:r>
          </a:p>
          <a:p>
            <a:pPr marL="548640" indent="-411480" eaLnBrk="1" fontAlgn="auto" hangingPunct="1">
              <a:spcAft>
                <a:spcPts val="0"/>
              </a:spcAft>
              <a:buClr>
                <a:schemeClr val="tx1">
                  <a:shade val="95000"/>
                </a:schemeClr>
              </a:buClr>
              <a:buFont typeface="Wingdings 2"/>
              <a:buNone/>
              <a:defRPr/>
            </a:pPr>
            <a:r>
              <a:rPr lang="en-US" dirty="0" smtClean="0"/>
              <a:t>PRESENTS THE SELLER’S VALID PERMIT TO TRANSPORT AND </a:t>
            </a:r>
          </a:p>
          <a:p>
            <a:pPr marL="548640" indent="-411480" eaLnBrk="1" fontAlgn="auto" hangingPunct="1">
              <a:spcAft>
                <a:spcPts val="0"/>
              </a:spcAft>
              <a:buClr>
                <a:schemeClr val="tx1">
                  <a:shade val="95000"/>
                </a:schemeClr>
              </a:buClr>
              <a:buFont typeface="Wingdings 2"/>
              <a:buNone/>
              <a:defRPr/>
            </a:pPr>
            <a:r>
              <a:rPr lang="en-US" dirty="0" smtClean="0"/>
              <a:t>SELL NONFERROUS METALS ISSUED PURSUANT TO SECTION </a:t>
            </a:r>
          </a:p>
          <a:p>
            <a:pPr marL="548640" indent="-411480" eaLnBrk="1" fontAlgn="auto" hangingPunct="1">
              <a:spcAft>
                <a:spcPts val="0"/>
              </a:spcAft>
              <a:buClr>
                <a:schemeClr val="tx1">
                  <a:shade val="95000"/>
                </a:schemeClr>
              </a:buClr>
              <a:buFont typeface="Wingdings 2"/>
              <a:buNone/>
              <a:defRPr/>
            </a:pPr>
            <a:r>
              <a:rPr lang="en-US" dirty="0" smtClean="0"/>
              <a:t>16‑17‑680, CODE OF LAWS OF SOUTH CAROLINA, 1976.”</a:t>
            </a:r>
          </a:p>
          <a:p>
            <a:pPr marL="548640" indent="-411480" eaLnBrk="1" fontAlgn="auto" hangingPunct="1">
              <a:spcAft>
                <a:spcPts val="0"/>
              </a:spcAft>
              <a:buClr>
                <a:schemeClr val="tx1">
                  <a:shade val="95000"/>
                </a:schemeClr>
              </a:buClr>
              <a:buFont typeface="Wingdings 2"/>
              <a:buNone/>
              <a:defRPr/>
            </a:pPr>
            <a:endParaRPr lang="en-US"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eaLnBrk="1" fontAlgn="auto" hangingPunct="1">
              <a:spcAft>
                <a:spcPts val="0"/>
              </a:spcAft>
              <a:defRPr/>
            </a:pPr>
            <a:r>
              <a:rPr lang="en-US" sz="3600" dirty="0" smtClean="0"/>
              <a:t>Purchasing Nonferrous Metals </a:t>
            </a:r>
            <a:br>
              <a:rPr lang="en-US" sz="3600" dirty="0" smtClean="0"/>
            </a:br>
            <a:r>
              <a:rPr lang="en-US" sz="3600" dirty="0" smtClean="0"/>
              <a:t>(§ 16‑17‑680(D)(6))</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708525"/>
          </a:xfrm>
        </p:spPr>
        <p:txBody>
          <a:bodyPr>
            <a:normAutofit fontScale="92500" lnSpcReduction="20000"/>
          </a:bodyPr>
          <a:lstStyle/>
          <a:p>
            <a:pPr marL="548640" indent="-411480" eaLnBrk="1" fontAlgn="auto" hangingPunct="1">
              <a:spcAft>
                <a:spcPts val="0"/>
              </a:spcAft>
              <a:buClr>
                <a:schemeClr val="tx1">
                  <a:shade val="95000"/>
                </a:schemeClr>
              </a:buClr>
              <a:buFont typeface="Wingdings 2"/>
              <a:buNone/>
              <a:defRPr/>
            </a:pPr>
            <a:r>
              <a:rPr lang="en-US" sz="2200" dirty="0" smtClean="0"/>
              <a:t>The penalties for a violation of this section are as follows:</a:t>
            </a:r>
          </a:p>
          <a:p>
            <a:pPr marL="548640" indent="-411480" eaLnBrk="1" fontAlgn="auto" hangingPunct="1">
              <a:spcAft>
                <a:spcPts val="0"/>
              </a:spcAft>
              <a:buClr>
                <a:schemeClr val="tx1">
                  <a:shade val="95000"/>
                </a:schemeClr>
              </a:buClr>
              <a:buFont typeface="Wingdings 2"/>
              <a:buNone/>
              <a:defRPr/>
            </a:pPr>
            <a:endParaRPr lang="en-US" sz="2200" dirty="0" smtClean="0"/>
          </a:p>
          <a:p>
            <a:pPr marL="548640" indent="-411480" eaLnBrk="1" fontAlgn="auto" hangingPunct="1">
              <a:spcAft>
                <a:spcPts val="0"/>
              </a:spcAft>
              <a:buClr>
                <a:schemeClr val="tx1">
                  <a:shade val="95000"/>
                </a:schemeClr>
              </a:buClr>
              <a:buFont typeface="Wingdings 2"/>
              <a:buChar char=""/>
              <a:defRPr/>
            </a:pPr>
            <a:r>
              <a:rPr lang="en-US" sz="2200" dirty="0" smtClean="0"/>
              <a:t>1</a:t>
            </a:r>
            <a:r>
              <a:rPr lang="en-US" sz="2200" baseline="30000" dirty="0" smtClean="0"/>
              <a:t>st</a:t>
            </a:r>
            <a:r>
              <a:rPr lang="en-US" sz="2200" dirty="0" smtClean="0"/>
              <a:t> Offense = (Misdemeanor) Fined $200-$300 or imprisoned not more than 30 days;</a:t>
            </a:r>
          </a:p>
          <a:p>
            <a:pPr marL="548640" indent="-411480" eaLnBrk="1" fontAlgn="auto" hangingPunct="1">
              <a:spcAft>
                <a:spcPts val="0"/>
              </a:spcAft>
              <a:buClr>
                <a:schemeClr val="tx1">
                  <a:shade val="95000"/>
                </a:schemeClr>
              </a:buClr>
              <a:buFont typeface="Wingdings 2"/>
              <a:buNone/>
              <a:defRPr/>
            </a:pPr>
            <a:endParaRPr lang="en-US" sz="2200" dirty="0" smtClean="0"/>
          </a:p>
          <a:p>
            <a:pPr marL="548640" indent="-411480" eaLnBrk="1" fontAlgn="auto" hangingPunct="1">
              <a:spcAft>
                <a:spcPts val="0"/>
              </a:spcAft>
              <a:buClr>
                <a:schemeClr val="tx1">
                  <a:shade val="95000"/>
                </a:schemeClr>
              </a:buClr>
              <a:buFont typeface="Wingdings 2"/>
              <a:buChar char=""/>
              <a:defRPr/>
            </a:pPr>
            <a:r>
              <a:rPr lang="en-US" sz="2200" dirty="0" smtClean="0"/>
              <a:t>2</a:t>
            </a:r>
            <a:r>
              <a:rPr lang="en-US" sz="2200" baseline="30000" dirty="0" smtClean="0"/>
              <a:t>nd</a:t>
            </a:r>
            <a:r>
              <a:rPr lang="en-US" sz="2200" dirty="0" smtClean="0"/>
              <a:t> Offense = (Misdemeanor) Fined $400-$500 or imprisoned not more than 1 year, or both; and</a:t>
            </a:r>
          </a:p>
          <a:p>
            <a:pPr marL="548640" indent="-411480" eaLnBrk="1" fontAlgn="auto" hangingPunct="1">
              <a:spcAft>
                <a:spcPts val="0"/>
              </a:spcAft>
              <a:buClr>
                <a:schemeClr val="tx1">
                  <a:shade val="95000"/>
                </a:schemeClr>
              </a:buClr>
              <a:buFont typeface="Wingdings 2"/>
              <a:buNone/>
              <a:defRPr/>
            </a:pPr>
            <a:r>
              <a:rPr lang="en-US" sz="2200" dirty="0" smtClean="0"/>
              <a:t> </a:t>
            </a:r>
          </a:p>
          <a:p>
            <a:pPr marL="548640" indent="-411480" eaLnBrk="1" fontAlgn="auto" hangingPunct="1">
              <a:spcAft>
                <a:spcPts val="0"/>
              </a:spcAft>
              <a:buClr>
                <a:schemeClr val="tx1">
                  <a:shade val="95000"/>
                </a:schemeClr>
              </a:buClr>
              <a:buFont typeface="Wingdings 2"/>
              <a:buChar char=""/>
              <a:defRPr/>
            </a:pPr>
            <a:r>
              <a:rPr lang="en-US" sz="2200" dirty="0" smtClean="0"/>
              <a:t>3</a:t>
            </a:r>
            <a:r>
              <a:rPr lang="en-US" sz="2200" baseline="30000" dirty="0" smtClean="0"/>
              <a:t>rd</a:t>
            </a:r>
            <a:r>
              <a:rPr lang="en-US" sz="2200" dirty="0" smtClean="0"/>
              <a:t> or Subsequent Offense = (Misdemeanor) Fined not more than $1,000 or imprisoned not more than 3 years, or both </a:t>
            </a:r>
          </a:p>
          <a:p>
            <a:pPr marL="548640" indent="-411480" eaLnBrk="1" fontAlgn="auto" hangingPunct="1">
              <a:spcAft>
                <a:spcPts val="0"/>
              </a:spcAft>
              <a:buClr>
                <a:schemeClr val="tx1">
                  <a:shade val="95000"/>
                </a:schemeClr>
              </a:buClr>
              <a:buFont typeface="Wingdings 2"/>
              <a:buNone/>
              <a:defRPr/>
            </a:pPr>
            <a:r>
              <a:rPr lang="en-US" sz="2200" dirty="0" smtClean="0"/>
              <a:t> </a:t>
            </a:r>
          </a:p>
          <a:p>
            <a:pPr marL="548640" indent="-411480" eaLnBrk="1" fontAlgn="auto" hangingPunct="1">
              <a:spcAft>
                <a:spcPts val="0"/>
              </a:spcAft>
              <a:buClr>
                <a:schemeClr val="tx1">
                  <a:shade val="95000"/>
                </a:schemeClr>
              </a:buClr>
              <a:buFont typeface="Wingdings 2"/>
              <a:buNone/>
              <a:defRPr/>
            </a:pPr>
            <a:r>
              <a:rPr lang="en-US" sz="2200" dirty="0" smtClean="0"/>
              <a:t>	For an offense to be considered a 3</a:t>
            </a:r>
            <a:r>
              <a:rPr lang="en-US" sz="2200" baseline="30000" dirty="0" smtClean="0"/>
              <a:t>rd</a:t>
            </a:r>
            <a:r>
              <a:rPr lang="en-US" sz="2200" dirty="0" smtClean="0"/>
              <a:t> or subsequent offense, only those offenses that occurred within 10 years constitute a prior offense.</a:t>
            </a:r>
          </a:p>
          <a:p>
            <a:pPr marL="548640" indent="-411480" eaLnBrk="1" fontAlgn="auto" hangingPunct="1">
              <a:spcAft>
                <a:spcPts val="0"/>
              </a:spcAft>
              <a:buClr>
                <a:schemeClr val="tx1">
                  <a:shade val="95000"/>
                </a:schemeClr>
              </a:buClr>
              <a:buFont typeface="Wingdings 2"/>
              <a:buNone/>
              <a:defRPr/>
            </a:pPr>
            <a:endParaRPr lang="en-US" sz="2200" dirty="0" smtClean="0"/>
          </a:p>
          <a:p>
            <a:pPr marL="548640" indent="-411480" eaLnBrk="1" fontAlgn="auto" hangingPunct="1">
              <a:spcAft>
                <a:spcPts val="0"/>
              </a:spcAft>
              <a:buClr>
                <a:schemeClr val="tx1">
                  <a:shade val="95000"/>
                </a:schemeClr>
              </a:buClr>
              <a:buFont typeface="Wingdings 2"/>
              <a:buNone/>
              <a:defRPr/>
            </a:pPr>
            <a:r>
              <a:rPr lang="en-US" sz="2200" dirty="0" smtClean="0"/>
              <a:t>If the recycler obtained a permit, the permit must be revoked.</a:t>
            </a:r>
          </a:p>
          <a:p>
            <a:pPr marL="548640" indent="-411480" eaLnBrk="1" fontAlgn="auto" hangingPunct="1">
              <a:spcAft>
                <a:spcPts val="0"/>
              </a:spcAft>
              <a:buClr>
                <a:schemeClr val="tx1">
                  <a:shade val="95000"/>
                </a:schemeClr>
              </a:buClr>
              <a:buFont typeface="Wingdings 2"/>
              <a:buNone/>
              <a:defRPr/>
            </a:pPr>
            <a:endParaRPr lang="en-US"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229600" cy="1143000"/>
          </a:xfrm>
        </p:spPr>
        <p:txBody>
          <a:bodyPr>
            <a:normAutofit fontScale="90000"/>
          </a:bodyPr>
          <a:lstStyle/>
          <a:p>
            <a:pPr eaLnBrk="1" fontAlgn="auto" hangingPunct="1">
              <a:spcAft>
                <a:spcPts val="0"/>
              </a:spcAft>
              <a:defRPr/>
            </a:pPr>
            <a:r>
              <a:rPr lang="en-US" dirty="0" smtClean="0"/>
              <a:t>Law Enforcement Investigations</a:t>
            </a:r>
            <a:br>
              <a:rPr lang="en-US" dirty="0" smtClean="0"/>
            </a:br>
            <a:r>
              <a:rPr lang="en-US" dirty="0" smtClean="0"/>
              <a:t>(§ 16‑17‑680)</a:t>
            </a:r>
            <a:endParaRPr lang="en-US" dirty="0"/>
          </a:p>
        </p:txBody>
      </p:sp>
      <p:pic>
        <p:nvPicPr>
          <p:cNvPr id="57347" name="Picture 2" descr="http://wac.450f.edgecastcdn.net/80450F/kgvo1290.com/files/2011/08/police_investigation_crime.jpg?w=250&amp;h=200&amp;zc=1&amp;s=0&amp;a=t&amp;q=89"/>
          <p:cNvPicPr>
            <a:picLocks noChangeAspect="1" noChangeArrowheads="1"/>
          </p:cNvPicPr>
          <p:nvPr/>
        </p:nvPicPr>
        <p:blipFill>
          <a:blip r:embed="rId2" cstate="print"/>
          <a:srcRect/>
          <a:stretch>
            <a:fillRect/>
          </a:stretch>
        </p:blipFill>
        <p:spPr bwMode="auto">
          <a:xfrm>
            <a:off x="3048000" y="3429000"/>
            <a:ext cx="2952750" cy="23622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16‑17‑680(F)(1))</a:t>
            </a:r>
            <a:endParaRPr lang="en-US" sz="3200" dirty="0"/>
          </a:p>
        </p:txBody>
      </p:sp>
      <p:sp>
        <p:nvSpPr>
          <p:cNvPr id="58371"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When a law enforcement officer has reasonable cause to believe</a:t>
            </a:r>
          </a:p>
          <a:p>
            <a:pPr eaLnBrk="1" hangingPunct="1">
              <a:buFont typeface="Wingdings 2" pitchFamily="18" charset="2"/>
              <a:buNone/>
            </a:pPr>
            <a:r>
              <a:rPr lang="en-US" sz="2200" smtClean="0"/>
              <a:t>that any item of nonferrous metal in the possession of a </a:t>
            </a:r>
          </a:p>
          <a:p>
            <a:pPr eaLnBrk="1" hangingPunct="1">
              <a:buFont typeface="Wingdings 2" pitchFamily="18" charset="2"/>
              <a:buNone/>
            </a:pPr>
            <a:r>
              <a:rPr lang="en-US" sz="2200" smtClean="0"/>
              <a:t>secondary metals recycler has been stolen, the law enforcement </a:t>
            </a:r>
          </a:p>
          <a:p>
            <a:pPr eaLnBrk="1" hangingPunct="1">
              <a:buFont typeface="Wingdings 2" pitchFamily="18" charset="2"/>
              <a:buNone/>
            </a:pPr>
            <a:r>
              <a:rPr lang="en-US" sz="2200" smtClean="0"/>
              <a:t>officer may issue a hold notice to the recycler.  </a:t>
            </a:r>
          </a:p>
          <a:p>
            <a:pPr eaLnBrk="1" hangingPunct="1">
              <a:buFont typeface="Wingdings 2" pitchFamily="18" charset="2"/>
              <a:buNone/>
            </a:pPr>
            <a:endParaRPr lang="en-US" smtClean="0"/>
          </a:p>
        </p:txBody>
      </p:sp>
      <p:pic>
        <p:nvPicPr>
          <p:cNvPr id="58372" name="Picture 2"/>
          <p:cNvPicPr>
            <a:picLocks noChangeAspect="1" noChangeArrowheads="1"/>
          </p:cNvPicPr>
          <p:nvPr/>
        </p:nvPicPr>
        <p:blipFill>
          <a:blip r:embed="rId2" cstate="print"/>
          <a:srcRect/>
          <a:stretch>
            <a:fillRect/>
          </a:stretch>
        </p:blipFill>
        <p:spPr bwMode="auto">
          <a:xfrm>
            <a:off x="5181600" y="4267200"/>
            <a:ext cx="1619250" cy="1619250"/>
          </a:xfrm>
          <a:prstGeom prst="rect">
            <a:avLst/>
          </a:prstGeom>
          <a:noFill/>
          <a:ln w="9525">
            <a:noFill/>
            <a:miter lim="800000"/>
            <a:headEnd/>
            <a:tailEnd/>
          </a:ln>
        </p:spPr>
      </p:pic>
      <p:pic>
        <p:nvPicPr>
          <p:cNvPr id="58373" name="Picture 3"/>
          <p:cNvPicPr>
            <a:picLocks noChangeAspect="1" noChangeArrowheads="1"/>
          </p:cNvPicPr>
          <p:nvPr/>
        </p:nvPicPr>
        <p:blipFill>
          <a:blip r:embed="rId3" cstate="print"/>
          <a:srcRect/>
          <a:stretch>
            <a:fillRect/>
          </a:stretch>
        </p:blipFill>
        <p:spPr bwMode="auto">
          <a:xfrm>
            <a:off x="2209800" y="4191000"/>
            <a:ext cx="2390775" cy="17907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16‑17‑680(F)(1))</a:t>
            </a:r>
            <a:endParaRPr lang="en-US" sz="3200" dirty="0"/>
          </a:p>
        </p:txBody>
      </p:sp>
      <p:sp>
        <p:nvSpPr>
          <p:cNvPr id="59395" name="Content Placeholder 2"/>
          <p:cNvSpPr>
            <a:spLocks noGrp="1"/>
          </p:cNvSpPr>
          <p:nvPr>
            <p:ph idx="1"/>
          </p:nvPr>
        </p:nvSpPr>
        <p:spPr/>
        <p:txBody>
          <a:bodyPr/>
          <a:lstStyle/>
          <a:p>
            <a:pPr eaLnBrk="1" hangingPunct="1">
              <a:buFont typeface="Wingdings 2" pitchFamily="18" charset="2"/>
              <a:buNone/>
            </a:pPr>
            <a:r>
              <a:rPr lang="en-US" sz="2000" smtClean="0"/>
              <a:t>The hold notice must:</a:t>
            </a:r>
          </a:p>
          <a:p>
            <a:pPr eaLnBrk="1" hangingPunct="1">
              <a:buFont typeface="Wingdings 2" pitchFamily="18" charset="2"/>
              <a:buNone/>
            </a:pPr>
            <a:r>
              <a:rPr lang="en-US" sz="2000" smtClean="0"/>
              <a:t> </a:t>
            </a:r>
          </a:p>
          <a:p>
            <a:pPr eaLnBrk="1" hangingPunct="1"/>
            <a:r>
              <a:rPr lang="en-US" sz="2000" smtClean="0"/>
              <a:t>be in writing;</a:t>
            </a:r>
          </a:p>
          <a:p>
            <a:pPr eaLnBrk="1" hangingPunct="1">
              <a:buFont typeface="Wingdings 2" pitchFamily="18" charset="2"/>
              <a:buNone/>
            </a:pPr>
            <a:r>
              <a:rPr lang="en-US" sz="2000" smtClean="0"/>
              <a:t> </a:t>
            </a:r>
          </a:p>
          <a:p>
            <a:pPr eaLnBrk="1" hangingPunct="1"/>
            <a:r>
              <a:rPr lang="en-US" sz="2000" smtClean="0"/>
              <a:t>be delivered to the secondary metals recycler;</a:t>
            </a:r>
          </a:p>
          <a:p>
            <a:pPr eaLnBrk="1" hangingPunct="1">
              <a:buFont typeface="Wingdings 2" pitchFamily="18" charset="2"/>
              <a:buNone/>
            </a:pPr>
            <a:r>
              <a:rPr lang="en-US" sz="2000" smtClean="0"/>
              <a:t> </a:t>
            </a:r>
          </a:p>
          <a:p>
            <a:pPr eaLnBrk="1" hangingPunct="1"/>
            <a:r>
              <a:rPr lang="en-US" sz="2000" smtClean="0"/>
              <a:t>specifically identify those items of nonferrous metal that are believed to have been stolen and that are subject to the notice; and </a:t>
            </a:r>
          </a:p>
          <a:p>
            <a:pPr eaLnBrk="1" hangingPunct="1">
              <a:buFont typeface="Wingdings 2" pitchFamily="18" charset="2"/>
              <a:buNone/>
            </a:pPr>
            <a:r>
              <a:rPr lang="en-US" sz="2000" smtClean="0"/>
              <a:t> </a:t>
            </a:r>
          </a:p>
          <a:p>
            <a:pPr eaLnBrk="1" hangingPunct="1"/>
            <a:r>
              <a:rPr lang="en-US" sz="2000" smtClean="0"/>
              <a:t>inform the secondary metals recycler of the information contained in § 16‑17‑680.  </a:t>
            </a:r>
          </a:p>
          <a:p>
            <a:pPr eaLnBrk="1" hangingPunct="1">
              <a:buFont typeface="Wingdings 2" pitchFamily="18" charset="2"/>
              <a:buNone/>
            </a:pPr>
            <a:endParaRPr lang="en-US" smtClean="0"/>
          </a:p>
        </p:txBody>
      </p:sp>
      <p:pic>
        <p:nvPicPr>
          <p:cNvPr id="59396" name="Picture 2"/>
          <p:cNvPicPr>
            <a:picLocks noChangeAspect="1" noChangeArrowheads="1"/>
          </p:cNvPicPr>
          <p:nvPr/>
        </p:nvPicPr>
        <p:blipFill>
          <a:blip r:embed="rId2" cstate="print"/>
          <a:srcRect/>
          <a:stretch>
            <a:fillRect/>
          </a:stretch>
        </p:blipFill>
        <p:spPr bwMode="auto">
          <a:xfrm>
            <a:off x="3581400" y="5486400"/>
            <a:ext cx="1238250" cy="123825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16‑17‑680(F)(1))</a:t>
            </a:r>
            <a:endParaRPr lang="en-US" sz="3200" dirty="0"/>
          </a:p>
        </p:txBody>
      </p:sp>
      <p:sp>
        <p:nvSpPr>
          <p:cNvPr id="60419" name="Content Placeholder 2"/>
          <p:cNvSpPr>
            <a:spLocks noGrp="1"/>
          </p:cNvSpPr>
          <p:nvPr>
            <p:ph idx="1"/>
          </p:nvPr>
        </p:nvSpPr>
        <p:spPr/>
        <p:txBody>
          <a:bodyPr/>
          <a:lstStyle/>
          <a:p>
            <a:pPr eaLnBrk="1" hangingPunct="1">
              <a:buFont typeface="Wingdings 2" pitchFamily="18" charset="2"/>
              <a:buNone/>
            </a:pPr>
            <a:r>
              <a:rPr lang="en-US" sz="2200" smtClean="0"/>
              <a:t>Upon receipt of the notice, the secondary metals recycler must </a:t>
            </a:r>
          </a:p>
          <a:p>
            <a:pPr eaLnBrk="1" hangingPunct="1">
              <a:buFont typeface="Wingdings 2" pitchFamily="18" charset="2"/>
              <a:buNone/>
            </a:pPr>
            <a:r>
              <a:rPr lang="en-US" sz="2200" smtClean="0"/>
              <a:t>not process or remove the items of nonferrous metal identified</a:t>
            </a:r>
          </a:p>
          <a:p>
            <a:pPr eaLnBrk="1" hangingPunct="1">
              <a:buFont typeface="Wingdings 2" pitchFamily="18" charset="2"/>
              <a:buNone/>
            </a:pPr>
            <a:r>
              <a:rPr lang="en-US" sz="2200" smtClean="0"/>
              <a:t>in the notice, or any portion thereof, from the recycler’s fixed</a:t>
            </a:r>
          </a:p>
          <a:p>
            <a:pPr eaLnBrk="1" hangingPunct="1">
              <a:buFont typeface="Wingdings 2" pitchFamily="18" charset="2"/>
              <a:buNone/>
            </a:pPr>
            <a:r>
              <a:rPr lang="en-US" sz="2200" smtClean="0"/>
              <a:t>site for 15 calendar days after receipt of the notice unless </a:t>
            </a:r>
          </a:p>
          <a:p>
            <a:pPr eaLnBrk="1" hangingPunct="1">
              <a:buFont typeface="Wingdings 2" pitchFamily="18" charset="2"/>
              <a:buNone/>
            </a:pPr>
            <a:r>
              <a:rPr lang="en-US" sz="2200" smtClean="0"/>
              <a:t>released prior to the 15‑day period by the law enforcement </a:t>
            </a:r>
          </a:p>
          <a:p>
            <a:pPr eaLnBrk="1" hangingPunct="1">
              <a:buFont typeface="Wingdings 2" pitchFamily="18" charset="2"/>
              <a:buNone/>
            </a:pPr>
            <a:r>
              <a:rPr lang="en-US" sz="2200" smtClean="0"/>
              <a:t>officer. </a:t>
            </a:r>
          </a:p>
          <a:p>
            <a:pPr eaLnBrk="1" hangingPunct="1">
              <a:buFont typeface="Wingdings 2" pitchFamily="18" charset="2"/>
              <a:buNone/>
            </a:pPr>
            <a:endParaRPr lang="en-US" smtClean="0"/>
          </a:p>
        </p:txBody>
      </p:sp>
      <p:pic>
        <p:nvPicPr>
          <p:cNvPr id="60420" name="Picture 2"/>
          <p:cNvPicPr>
            <a:picLocks noChangeAspect="1" noChangeArrowheads="1"/>
          </p:cNvPicPr>
          <p:nvPr/>
        </p:nvPicPr>
        <p:blipFill>
          <a:blip r:embed="rId2" cstate="print"/>
          <a:srcRect/>
          <a:stretch>
            <a:fillRect/>
          </a:stretch>
        </p:blipFill>
        <p:spPr bwMode="auto">
          <a:xfrm>
            <a:off x="2743200" y="4648200"/>
            <a:ext cx="1238250" cy="1238250"/>
          </a:xfrm>
          <a:prstGeom prst="rect">
            <a:avLst/>
          </a:prstGeom>
          <a:noFill/>
          <a:ln w="9525">
            <a:noFill/>
            <a:miter lim="800000"/>
            <a:headEnd/>
            <a:tailEnd/>
          </a:ln>
        </p:spPr>
      </p:pic>
      <p:pic>
        <p:nvPicPr>
          <p:cNvPr id="60421" name="Picture 3"/>
          <p:cNvPicPr>
            <a:picLocks noChangeAspect="1" noChangeArrowheads="1"/>
          </p:cNvPicPr>
          <p:nvPr/>
        </p:nvPicPr>
        <p:blipFill>
          <a:blip r:embed="rId3" cstate="print"/>
          <a:srcRect/>
          <a:stretch>
            <a:fillRect/>
          </a:stretch>
        </p:blipFill>
        <p:spPr bwMode="auto">
          <a:xfrm>
            <a:off x="5029200" y="4648200"/>
            <a:ext cx="1219200" cy="121920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16‑17‑680(F)(2))</a:t>
            </a:r>
            <a:endParaRPr lang="en-US" sz="3200" dirty="0"/>
          </a:p>
        </p:txBody>
      </p:sp>
      <p:sp>
        <p:nvSpPr>
          <p:cNvPr id="61443" name="Content Placeholder 2"/>
          <p:cNvSpPr>
            <a:spLocks noGrp="1"/>
          </p:cNvSpPr>
          <p:nvPr>
            <p:ph idx="1"/>
          </p:nvPr>
        </p:nvSpPr>
        <p:spPr/>
        <p:txBody>
          <a:bodyPr/>
          <a:lstStyle/>
          <a:p>
            <a:pPr eaLnBrk="1" hangingPunct="1">
              <a:buFont typeface="Wingdings 2" pitchFamily="18" charset="2"/>
              <a:buNone/>
            </a:pPr>
            <a:endParaRPr lang="en-US" sz="2200" smtClean="0"/>
          </a:p>
          <a:p>
            <a:pPr eaLnBrk="1" hangingPunct="1">
              <a:buFont typeface="Wingdings 2" pitchFamily="18" charset="2"/>
              <a:buNone/>
            </a:pPr>
            <a:r>
              <a:rPr lang="en-US" sz="2200" smtClean="0"/>
              <a:t>No later than the expiration of the 15‑day period, the law </a:t>
            </a:r>
          </a:p>
          <a:p>
            <a:pPr eaLnBrk="1" hangingPunct="1">
              <a:buFont typeface="Wingdings 2" pitchFamily="18" charset="2"/>
              <a:buNone/>
            </a:pPr>
            <a:r>
              <a:rPr lang="en-US" sz="2200" smtClean="0"/>
              <a:t>enforcement officer may issue a 2</a:t>
            </a:r>
            <a:r>
              <a:rPr lang="en-US" sz="2200" baseline="30000" smtClean="0"/>
              <a:t>nd</a:t>
            </a:r>
            <a:r>
              <a:rPr lang="en-US" sz="2200" smtClean="0"/>
              <a:t> hold notice to the recycler, </a:t>
            </a:r>
          </a:p>
          <a:p>
            <a:pPr eaLnBrk="1" hangingPunct="1">
              <a:buFont typeface="Wingdings 2" pitchFamily="18" charset="2"/>
              <a:buNone/>
            </a:pPr>
            <a:r>
              <a:rPr lang="en-US" sz="2200" smtClean="0"/>
              <a:t>which is an extended hold notice. </a:t>
            </a:r>
          </a:p>
        </p:txBody>
      </p:sp>
      <p:pic>
        <p:nvPicPr>
          <p:cNvPr id="61444" name="Picture 3"/>
          <p:cNvPicPr>
            <a:picLocks noChangeAspect="1" noChangeArrowheads="1"/>
          </p:cNvPicPr>
          <p:nvPr/>
        </p:nvPicPr>
        <p:blipFill>
          <a:blip r:embed="rId2" cstate="print"/>
          <a:srcRect/>
          <a:stretch>
            <a:fillRect/>
          </a:stretch>
        </p:blipFill>
        <p:spPr bwMode="auto">
          <a:xfrm>
            <a:off x="1981200" y="4038600"/>
            <a:ext cx="2263775" cy="1695450"/>
          </a:xfrm>
          <a:prstGeom prst="rect">
            <a:avLst/>
          </a:prstGeom>
          <a:noFill/>
          <a:ln w="9525">
            <a:noFill/>
            <a:miter lim="800000"/>
            <a:headEnd/>
            <a:tailEnd/>
          </a:ln>
        </p:spPr>
      </p:pic>
      <p:pic>
        <p:nvPicPr>
          <p:cNvPr id="61445" name="Picture 2"/>
          <p:cNvPicPr>
            <a:picLocks noChangeAspect="1" noChangeArrowheads="1"/>
          </p:cNvPicPr>
          <p:nvPr/>
        </p:nvPicPr>
        <p:blipFill>
          <a:blip r:embed="rId3" cstate="print"/>
          <a:srcRect/>
          <a:stretch>
            <a:fillRect/>
          </a:stretch>
        </p:blipFill>
        <p:spPr bwMode="auto">
          <a:xfrm>
            <a:off x="5562600" y="4114800"/>
            <a:ext cx="1466850" cy="146685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16‑17‑680(F)(2))</a:t>
            </a:r>
            <a:endParaRPr lang="en-US" sz="3200" dirty="0"/>
          </a:p>
        </p:txBody>
      </p:sp>
      <p:sp>
        <p:nvSpPr>
          <p:cNvPr id="62467" name="Content Placeholder 2"/>
          <p:cNvSpPr>
            <a:spLocks noGrp="1"/>
          </p:cNvSpPr>
          <p:nvPr>
            <p:ph idx="1"/>
          </p:nvPr>
        </p:nvSpPr>
        <p:spPr>
          <a:xfrm>
            <a:off x="457200" y="1447800"/>
            <a:ext cx="8229600" cy="4708525"/>
          </a:xfrm>
        </p:spPr>
        <p:txBody>
          <a:bodyPr/>
          <a:lstStyle/>
          <a:p>
            <a:pPr eaLnBrk="1" hangingPunct="1">
              <a:buFont typeface="Wingdings 2" pitchFamily="18" charset="2"/>
              <a:buNone/>
            </a:pPr>
            <a:r>
              <a:rPr lang="en-US" sz="2000" smtClean="0"/>
              <a:t>The extended hold notice must:</a:t>
            </a:r>
          </a:p>
          <a:p>
            <a:pPr eaLnBrk="1" hangingPunct="1">
              <a:buFont typeface="Wingdings 2" pitchFamily="18" charset="2"/>
              <a:buNone/>
            </a:pPr>
            <a:r>
              <a:rPr lang="en-US" sz="2000" smtClean="0"/>
              <a:t> </a:t>
            </a:r>
          </a:p>
          <a:p>
            <a:pPr eaLnBrk="1" hangingPunct="1"/>
            <a:r>
              <a:rPr lang="en-US" sz="2000" smtClean="0"/>
              <a:t>be in writing;</a:t>
            </a:r>
          </a:p>
          <a:p>
            <a:pPr eaLnBrk="1" hangingPunct="1">
              <a:buFont typeface="Wingdings 2" pitchFamily="18" charset="2"/>
              <a:buNone/>
            </a:pPr>
            <a:endParaRPr lang="en-US" sz="2000" smtClean="0"/>
          </a:p>
          <a:p>
            <a:pPr eaLnBrk="1" hangingPunct="1"/>
            <a:r>
              <a:rPr lang="en-US" sz="2000" smtClean="0"/>
              <a:t>be delivered to the secondary metals recycler;</a:t>
            </a:r>
          </a:p>
          <a:p>
            <a:pPr eaLnBrk="1" hangingPunct="1">
              <a:buFont typeface="Wingdings 2" pitchFamily="18" charset="2"/>
              <a:buNone/>
            </a:pPr>
            <a:r>
              <a:rPr lang="en-US" sz="2000" smtClean="0"/>
              <a:t> </a:t>
            </a:r>
          </a:p>
          <a:p>
            <a:pPr eaLnBrk="1" hangingPunct="1"/>
            <a:r>
              <a:rPr lang="en-US" sz="2000" smtClean="0"/>
              <a:t>specifically identify those items of nonferrous metal that are believed to have been stolen and that are subject to the extended hold notice; and </a:t>
            </a:r>
          </a:p>
          <a:p>
            <a:pPr eaLnBrk="1" hangingPunct="1">
              <a:buFont typeface="Wingdings 2" pitchFamily="18" charset="2"/>
              <a:buNone/>
            </a:pPr>
            <a:r>
              <a:rPr lang="en-US" sz="2000" smtClean="0"/>
              <a:t> </a:t>
            </a:r>
          </a:p>
          <a:p>
            <a:pPr eaLnBrk="1" hangingPunct="1"/>
            <a:r>
              <a:rPr lang="en-US" sz="2000" smtClean="0"/>
              <a:t>inform the secondary metals recycler of the information contained in § 16‑17‑680.  </a:t>
            </a:r>
          </a:p>
          <a:p>
            <a:pPr eaLnBrk="1" hangingPunct="1">
              <a:buFont typeface="Wingdings 2" pitchFamily="18" charset="2"/>
              <a:buNone/>
            </a:pPr>
            <a:endParaRPr lang="en-US" smtClean="0"/>
          </a:p>
        </p:txBody>
      </p:sp>
      <p:pic>
        <p:nvPicPr>
          <p:cNvPr id="62468" name="Picture 2"/>
          <p:cNvPicPr>
            <a:picLocks noChangeAspect="1" noChangeArrowheads="1"/>
          </p:cNvPicPr>
          <p:nvPr/>
        </p:nvPicPr>
        <p:blipFill>
          <a:blip r:embed="rId2" cstate="print"/>
          <a:srcRect/>
          <a:stretch>
            <a:fillRect/>
          </a:stretch>
        </p:blipFill>
        <p:spPr bwMode="auto">
          <a:xfrm>
            <a:off x="3581400" y="5638800"/>
            <a:ext cx="1066800" cy="106680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16‑17‑680(F)(2))</a:t>
            </a:r>
            <a:endParaRPr lang="en-US" sz="3200" dirty="0"/>
          </a:p>
        </p:txBody>
      </p:sp>
      <p:sp>
        <p:nvSpPr>
          <p:cNvPr id="63491" name="Content Placeholder 2"/>
          <p:cNvSpPr>
            <a:spLocks noGrp="1"/>
          </p:cNvSpPr>
          <p:nvPr>
            <p:ph idx="1"/>
          </p:nvPr>
        </p:nvSpPr>
        <p:spPr/>
        <p:txBody>
          <a:bodyPr/>
          <a:lstStyle/>
          <a:p>
            <a:pPr eaLnBrk="1" hangingPunct="1">
              <a:buFont typeface="Wingdings 2" pitchFamily="18" charset="2"/>
              <a:buNone/>
            </a:pPr>
            <a:r>
              <a:rPr lang="en-US" sz="2200" smtClean="0"/>
              <a:t>Upon receipt of the extended hold notice, the recycler must not</a:t>
            </a:r>
          </a:p>
          <a:p>
            <a:pPr eaLnBrk="1" hangingPunct="1">
              <a:buFont typeface="Wingdings 2" pitchFamily="18" charset="2"/>
              <a:buNone/>
            </a:pPr>
            <a:r>
              <a:rPr lang="en-US" sz="2200" smtClean="0"/>
              <a:t>process or remove the items of nonferrous metal identified in </a:t>
            </a:r>
          </a:p>
          <a:p>
            <a:pPr eaLnBrk="1" hangingPunct="1">
              <a:buFont typeface="Wingdings 2" pitchFamily="18" charset="2"/>
              <a:buNone/>
            </a:pPr>
            <a:r>
              <a:rPr lang="en-US" sz="2200" smtClean="0"/>
              <a:t>the notice, or any portion thereof, from the recycler’s fixed site</a:t>
            </a:r>
          </a:p>
          <a:p>
            <a:pPr eaLnBrk="1" hangingPunct="1">
              <a:buFont typeface="Wingdings 2" pitchFamily="18" charset="2"/>
              <a:buNone/>
            </a:pPr>
            <a:r>
              <a:rPr lang="en-US" sz="2200" smtClean="0"/>
              <a:t>for 30 calendar days after receipt of the extended hold notice</a:t>
            </a:r>
          </a:p>
          <a:p>
            <a:pPr eaLnBrk="1" hangingPunct="1">
              <a:buFont typeface="Wingdings 2" pitchFamily="18" charset="2"/>
              <a:buNone/>
            </a:pPr>
            <a:r>
              <a:rPr lang="en-US" sz="2200" smtClean="0"/>
              <a:t>unless released prior to the 30‑day period by the law </a:t>
            </a:r>
          </a:p>
          <a:p>
            <a:pPr eaLnBrk="1" hangingPunct="1">
              <a:buFont typeface="Wingdings 2" pitchFamily="18" charset="2"/>
              <a:buNone/>
            </a:pPr>
            <a:r>
              <a:rPr lang="en-US" sz="2200" smtClean="0"/>
              <a:t>enforcement officer. </a:t>
            </a:r>
          </a:p>
          <a:p>
            <a:pPr eaLnBrk="1" hangingPunct="1">
              <a:buFont typeface="Wingdings 2" pitchFamily="18" charset="2"/>
              <a:buNone/>
            </a:pPr>
            <a:endParaRPr lang="en-US" smtClean="0"/>
          </a:p>
        </p:txBody>
      </p:sp>
      <p:pic>
        <p:nvPicPr>
          <p:cNvPr id="63492" name="Picture 2"/>
          <p:cNvPicPr>
            <a:picLocks noChangeAspect="1" noChangeArrowheads="1"/>
          </p:cNvPicPr>
          <p:nvPr/>
        </p:nvPicPr>
        <p:blipFill>
          <a:blip r:embed="rId2" cstate="print"/>
          <a:srcRect/>
          <a:stretch>
            <a:fillRect/>
          </a:stretch>
        </p:blipFill>
        <p:spPr bwMode="auto">
          <a:xfrm>
            <a:off x="2514600" y="4953000"/>
            <a:ext cx="1238250" cy="1238250"/>
          </a:xfrm>
          <a:prstGeom prst="rect">
            <a:avLst/>
          </a:prstGeom>
          <a:noFill/>
          <a:ln w="9525">
            <a:noFill/>
            <a:miter lim="800000"/>
            <a:headEnd/>
            <a:tailEnd/>
          </a:ln>
        </p:spPr>
      </p:pic>
      <p:pic>
        <p:nvPicPr>
          <p:cNvPr id="63493" name="Picture 3"/>
          <p:cNvPicPr>
            <a:picLocks noChangeAspect="1" noChangeArrowheads="1"/>
          </p:cNvPicPr>
          <p:nvPr/>
        </p:nvPicPr>
        <p:blipFill>
          <a:blip r:embed="rId3" cstate="print"/>
          <a:srcRect/>
          <a:stretch>
            <a:fillRect/>
          </a:stretch>
        </p:blipFill>
        <p:spPr bwMode="auto">
          <a:xfrm>
            <a:off x="4572000" y="4953000"/>
            <a:ext cx="1219200" cy="12192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16‑17‑680(F)(3))</a:t>
            </a:r>
            <a:endParaRPr lang="en-US" sz="3200" dirty="0"/>
          </a:p>
        </p:txBody>
      </p:sp>
      <p:sp>
        <p:nvSpPr>
          <p:cNvPr id="64515" name="Content Placeholder 2"/>
          <p:cNvSpPr>
            <a:spLocks noGrp="1"/>
          </p:cNvSpPr>
          <p:nvPr>
            <p:ph idx="1"/>
          </p:nvPr>
        </p:nvSpPr>
        <p:spPr/>
        <p:txBody>
          <a:bodyPr/>
          <a:lstStyle/>
          <a:p>
            <a:pPr eaLnBrk="1" hangingPunct="1">
              <a:buFont typeface="Wingdings 2" pitchFamily="18" charset="2"/>
              <a:buNone/>
            </a:pPr>
            <a:r>
              <a:rPr lang="en-US" sz="2200" smtClean="0"/>
              <a:t>At the expiration of the hold period or, if extended, at the </a:t>
            </a:r>
          </a:p>
          <a:p>
            <a:pPr eaLnBrk="1" hangingPunct="1">
              <a:buFont typeface="Wingdings 2" pitchFamily="18" charset="2"/>
              <a:buNone/>
            </a:pPr>
            <a:r>
              <a:rPr lang="en-US" sz="2200" smtClean="0"/>
              <a:t>expiration of the extended hold period, the hold is </a:t>
            </a:r>
          </a:p>
          <a:p>
            <a:pPr eaLnBrk="1" hangingPunct="1">
              <a:buFont typeface="Wingdings 2" pitchFamily="18" charset="2"/>
              <a:buNone/>
            </a:pPr>
            <a:r>
              <a:rPr lang="en-US" sz="2200" smtClean="0"/>
              <a:t>automatically released and the recycler may dispose of the</a:t>
            </a:r>
          </a:p>
          <a:p>
            <a:pPr eaLnBrk="1" hangingPunct="1">
              <a:buFont typeface="Wingdings 2" pitchFamily="18" charset="2"/>
              <a:buNone/>
            </a:pPr>
            <a:r>
              <a:rPr lang="en-US" sz="2200" smtClean="0"/>
              <a:t>nonferrous metals unless other disposition has been ordered by </a:t>
            </a:r>
          </a:p>
          <a:p>
            <a:pPr eaLnBrk="1" hangingPunct="1">
              <a:buFont typeface="Wingdings 2" pitchFamily="18" charset="2"/>
              <a:buNone/>
            </a:pPr>
            <a:r>
              <a:rPr lang="en-US" sz="2200" smtClean="0"/>
              <a:t>a court.</a:t>
            </a:r>
          </a:p>
          <a:p>
            <a:pPr eaLnBrk="1" hangingPunct="1">
              <a:buFont typeface="Wingdings 2" pitchFamily="18" charset="2"/>
              <a:buNone/>
            </a:pPr>
            <a:endParaRPr lang="en-US" sz="2400" smtClean="0"/>
          </a:p>
          <a:p>
            <a:pPr eaLnBrk="1" hangingPunct="1">
              <a:buFont typeface="Wingdings 2" pitchFamily="18" charset="2"/>
              <a:buNone/>
            </a:pPr>
            <a:endParaRPr lang="en-US" sz="2400" smtClean="0"/>
          </a:p>
          <a:p>
            <a:pPr eaLnBrk="1" hangingPunct="1">
              <a:buFont typeface="Wingdings 2" pitchFamily="18" charset="2"/>
              <a:buNone/>
            </a:pPr>
            <a:endParaRPr lang="en-US" smtClean="0"/>
          </a:p>
        </p:txBody>
      </p:sp>
      <p:pic>
        <p:nvPicPr>
          <p:cNvPr id="64516" name="Picture 2"/>
          <p:cNvPicPr>
            <a:picLocks noChangeAspect="1" noChangeArrowheads="1"/>
          </p:cNvPicPr>
          <p:nvPr/>
        </p:nvPicPr>
        <p:blipFill>
          <a:blip r:embed="rId2" cstate="print"/>
          <a:srcRect/>
          <a:stretch>
            <a:fillRect/>
          </a:stretch>
        </p:blipFill>
        <p:spPr bwMode="auto">
          <a:xfrm>
            <a:off x="3886200" y="4419600"/>
            <a:ext cx="1466850" cy="1466850"/>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Law Enforcement Investigations</a:t>
            </a:r>
            <a:br>
              <a:rPr lang="en-US" sz="3200" dirty="0" smtClean="0"/>
            </a:br>
            <a:r>
              <a:rPr lang="en-US" sz="3200" dirty="0" smtClean="0"/>
              <a:t>(§ 16‑17‑680(F)(4))</a:t>
            </a:r>
            <a:endParaRPr lang="en-US" sz="3200" dirty="0"/>
          </a:p>
        </p:txBody>
      </p:sp>
      <p:sp>
        <p:nvSpPr>
          <p:cNvPr id="3" name="Content Placeholder 2"/>
          <p:cNvSpPr>
            <a:spLocks noGrp="1"/>
          </p:cNvSpPr>
          <p:nvPr>
            <p:ph idx="1"/>
          </p:nvPr>
        </p:nvSpPr>
        <p:spPr/>
        <p:txBody>
          <a:bodyPr>
            <a:normAutofit fontScale="77500" lnSpcReduction="20000"/>
          </a:bodyPr>
          <a:lstStyle/>
          <a:p>
            <a:pPr marL="548640" indent="-411480" eaLnBrk="1" fontAlgn="auto" hangingPunct="1">
              <a:spcAft>
                <a:spcPts val="0"/>
              </a:spcAft>
              <a:buClr>
                <a:schemeClr val="tx1">
                  <a:shade val="95000"/>
                </a:schemeClr>
              </a:buClr>
              <a:buFont typeface="Wingdings 2"/>
              <a:buNone/>
              <a:defRPr/>
            </a:pPr>
            <a:r>
              <a:rPr lang="en-US" sz="2600" dirty="0" smtClean="0"/>
              <a:t>The penalties for a violation of this section are as follows:</a:t>
            </a:r>
          </a:p>
          <a:p>
            <a:pPr marL="548640" indent="-411480" eaLnBrk="1" fontAlgn="auto" hangingPunct="1">
              <a:spcAft>
                <a:spcPts val="0"/>
              </a:spcAft>
              <a:buClr>
                <a:schemeClr val="tx1">
                  <a:shade val="95000"/>
                </a:schemeClr>
              </a:buClr>
              <a:buFont typeface="Wingdings 2"/>
              <a:buNone/>
              <a:defRPr/>
            </a:pPr>
            <a:endParaRPr lang="en-US" sz="2600" dirty="0" smtClean="0"/>
          </a:p>
          <a:p>
            <a:pPr marL="548640" indent="-411480" eaLnBrk="1" fontAlgn="auto" hangingPunct="1">
              <a:spcAft>
                <a:spcPts val="0"/>
              </a:spcAft>
              <a:buClr>
                <a:schemeClr val="tx1">
                  <a:shade val="95000"/>
                </a:schemeClr>
              </a:buClr>
              <a:buFont typeface="Wingdings 2"/>
              <a:buChar char=""/>
              <a:defRPr/>
            </a:pPr>
            <a:r>
              <a:rPr lang="en-US" sz="2600" dirty="0" smtClean="0"/>
              <a:t>1</a:t>
            </a:r>
            <a:r>
              <a:rPr lang="en-US" sz="2600" baseline="30000" dirty="0" smtClean="0"/>
              <a:t>st</a:t>
            </a:r>
            <a:r>
              <a:rPr lang="en-US" sz="2600" dirty="0" smtClean="0"/>
              <a:t> Offense = (Misdemeanor) Fined $200-$300 or imprisoned not more than 30 days; 		</a:t>
            </a:r>
          </a:p>
          <a:p>
            <a:pPr marL="548640" indent="-411480" eaLnBrk="1" fontAlgn="auto" hangingPunct="1">
              <a:spcAft>
                <a:spcPts val="0"/>
              </a:spcAft>
              <a:buClr>
                <a:schemeClr val="tx1">
                  <a:shade val="95000"/>
                </a:schemeClr>
              </a:buClr>
              <a:buFont typeface="Wingdings 2"/>
              <a:buNone/>
              <a:defRPr/>
            </a:pPr>
            <a:endParaRPr lang="en-US" sz="2600" dirty="0" smtClean="0"/>
          </a:p>
          <a:p>
            <a:pPr marL="548640" indent="-411480" eaLnBrk="1" fontAlgn="auto" hangingPunct="1">
              <a:spcAft>
                <a:spcPts val="0"/>
              </a:spcAft>
              <a:buClr>
                <a:schemeClr val="tx1">
                  <a:shade val="95000"/>
                </a:schemeClr>
              </a:buClr>
              <a:buFont typeface="Wingdings 2"/>
              <a:buChar char=""/>
              <a:defRPr/>
            </a:pPr>
            <a:r>
              <a:rPr lang="en-US" sz="2600" dirty="0" smtClean="0"/>
              <a:t>2</a:t>
            </a:r>
            <a:r>
              <a:rPr lang="en-US" sz="2600" baseline="30000" dirty="0" smtClean="0"/>
              <a:t>nd</a:t>
            </a:r>
            <a:r>
              <a:rPr lang="en-US" sz="2600" dirty="0" smtClean="0"/>
              <a:t> Offense = (Misdemeanor) Fined $400-$500 or imprisoned not more than 1 year, or both; and</a:t>
            </a:r>
          </a:p>
          <a:p>
            <a:pPr marL="548640" indent="-411480" eaLnBrk="1" fontAlgn="auto" hangingPunct="1">
              <a:spcAft>
                <a:spcPts val="0"/>
              </a:spcAft>
              <a:buClr>
                <a:schemeClr val="tx1">
                  <a:shade val="95000"/>
                </a:schemeClr>
              </a:buClr>
              <a:buFont typeface="Wingdings 2"/>
              <a:buNone/>
              <a:defRPr/>
            </a:pPr>
            <a:r>
              <a:rPr lang="en-US" sz="2600" dirty="0" smtClean="0"/>
              <a:t> </a:t>
            </a:r>
          </a:p>
          <a:p>
            <a:pPr marL="548640" indent="-411480" eaLnBrk="1" fontAlgn="auto" hangingPunct="1">
              <a:spcAft>
                <a:spcPts val="0"/>
              </a:spcAft>
              <a:buClr>
                <a:schemeClr val="tx1">
                  <a:shade val="95000"/>
                </a:schemeClr>
              </a:buClr>
              <a:buFont typeface="Wingdings 2"/>
              <a:buChar char=""/>
              <a:defRPr/>
            </a:pPr>
            <a:r>
              <a:rPr lang="en-US" sz="2600" dirty="0" smtClean="0"/>
              <a:t>3</a:t>
            </a:r>
            <a:r>
              <a:rPr lang="en-US" sz="2600" baseline="30000" dirty="0" smtClean="0"/>
              <a:t>rd</a:t>
            </a:r>
            <a:r>
              <a:rPr lang="en-US" sz="2600" dirty="0" smtClean="0"/>
              <a:t> or Subsequent Offense = (Misdemeanor) Fined not more than $1,000 or imprisoned not more than 3 years, or both  </a:t>
            </a:r>
          </a:p>
          <a:p>
            <a:pPr marL="548640" indent="-411480" eaLnBrk="1" fontAlgn="auto" hangingPunct="1">
              <a:spcAft>
                <a:spcPts val="0"/>
              </a:spcAft>
              <a:buClr>
                <a:schemeClr val="tx1">
                  <a:shade val="95000"/>
                </a:schemeClr>
              </a:buClr>
              <a:buFont typeface="Wingdings 2"/>
              <a:buNone/>
              <a:defRPr/>
            </a:pPr>
            <a:r>
              <a:rPr lang="en-US" sz="2600" dirty="0" smtClean="0"/>
              <a:t> </a:t>
            </a:r>
          </a:p>
          <a:p>
            <a:pPr marL="548640" indent="-411480" eaLnBrk="1" fontAlgn="auto" hangingPunct="1">
              <a:spcAft>
                <a:spcPts val="0"/>
              </a:spcAft>
              <a:buClr>
                <a:schemeClr val="tx1">
                  <a:shade val="95000"/>
                </a:schemeClr>
              </a:buClr>
              <a:buFont typeface="Wingdings 2"/>
              <a:buNone/>
              <a:defRPr/>
            </a:pPr>
            <a:r>
              <a:rPr lang="en-US" sz="2600" dirty="0" smtClean="0"/>
              <a:t>	For an offense to be considered a 3</a:t>
            </a:r>
            <a:r>
              <a:rPr lang="en-US" sz="2600" baseline="30000" dirty="0" smtClean="0"/>
              <a:t>rd</a:t>
            </a:r>
            <a:r>
              <a:rPr lang="en-US" sz="2600" dirty="0" smtClean="0"/>
              <a:t> or subsequent offense, only those offenses that occurred within a period of 10 years constitute a prior offense.</a:t>
            </a:r>
          </a:p>
          <a:p>
            <a:pPr marL="548640" indent="-411480" eaLnBrk="1" fontAlgn="auto" hangingPunct="1">
              <a:spcAft>
                <a:spcPts val="0"/>
              </a:spcAft>
              <a:buClr>
                <a:schemeClr val="tx1">
                  <a:shade val="95000"/>
                </a:schemeClr>
              </a:buClr>
              <a:buFont typeface="Wingdings 2"/>
              <a:buNone/>
              <a:defRPr/>
            </a:pPr>
            <a:endParaRPr lang="en-US" sz="2600" dirty="0" smtClean="0"/>
          </a:p>
          <a:p>
            <a:pPr marL="548640" indent="-411480" eaLnBrk="1" fontAlgn="auto" hangingPunct="1">
              <a:spcAft>
                <a:spcPts val="0"/>
              </a:spcAft>
              <a:buClr>
                <a:schemeClr val="tx1">
                  <a:shade val="95000"/>
                </a:schemeClr>
              </a:buClr>
              <a:buFont typeface="Wingdings 2"/>
              <a:buNone/>
              <a:defRPr/>
            </a:pPr>
            <a:r>
              <a:rPr lang="en-US" sz="2600" dirty="0" smtClean="0"/>
              <a:t>The recycler’s permit must be revoked.</a:t>
            </a:r>
          </a:p>
          <a:p>
            <a:pPr marL="548640" indent="-411480" eaLnBrk="1" fontAlgn="auto" hangingPunct="1">
              <a:spcAft>
                <a:spcPts val="0"/>
              </a:spcAft>
              <a:buClr>
                <a:schemeClr val="tx1">
                  <a:shade val="95000"/>
                </a:schemeClr>
              </a:buClr>
              <a:buFont typeface="Wingdings 2"/>
              <a:buNone/>
              <a:defRPr/>
            </a:pPr>
            <a:endParaRPr lang="en-US" sz="2900" dirty="0" smtClean="0"/>
          </a:p>
          <a:p>
            <a:pPr marL="548640" indent="-411480" eaLnBrk="1" fontAlgn="auto" hangingPunct="1">
              <a:spcAft>
                <a:spcPts val="0"/>
              </a:spcAft>
              <a:buClr>
                <a:schemeClr val="tx1">
                  <a:shade val="95000"/>
                </a:schemeClr>
              </a:buClr>
              <a:buFont typeface="Wingdings 2"/>
              <a:buNone/>
              <a:defRPr/>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Forms of Identification</a:t>
            </a:r>
            <a:br>
              <a:rPr lang="en-US" sz="3200" dirty="0" smtClean="0"/>
            </a:br>
            <a:r>
              <a:rPr lang="en-US" sz="3200" dirty="0" smtClean="0"/>
              <a:t>(§ 16‑17‑680(H))</a:t>
            </a:r>
            <a:endParaRPr lang="en-US" sz="3200" dirty="0"/>
          </a:p>
        </p:txBody>
      </p:sp>
      <p:sp>
        <p:nvSpPr>
          <p:cNvPr id="66563" name="Content Placeholder 2"/>
          <p:cNvSpPr>
            <a:spLocks noGrp="1"/>
          </p:cNvSpPr>
          <p:nvPr>
            <p:ph idx="1"/>
          </p:nvPr>
        </p:nvSpPr>
        <p:spPr/>
        <p:txBody>
          <a:bodyPr/>
          <a:lstStyle/>
          <a:p>
            <a:pPr eaLnBrk="1" hangingPunct="1">
              <a:buFont typeface="Wingdings 2" pitchFamily="18" charset="2"/>
              <a:buNone/>
            </a:pPr>
            <a:r>
              <a:rPr lang="en-US" sz="2000" smtClean="0"/>
              <a:t>For purpose of this section, the only acceptable forms of identification </a:t>
            </a:r>
          </a:p>
          <a:p>
            <a:pPr eaLnBrk="1" hangingPunct="1">
              <a:buFont typeface="Wingdings 2" pitchFamily="18" charset="2"/>
              <a:buNone/>
            </a:pPr>
            <a:r>
              <a:rPr lang="en-US" sz="2000" smtClean="0"/>
              <a:t>are: </a:t>
            </a:r>
          </a:p>
          <a:p>
            <a:pPr eaLnBrk="1" hangingPunct="1">
              <a:buFont typeface="Wingdings 2" pitchFamily="18" charset="2"/>
              <a:buNone/>
            </a:pPr>
            <a:r>
              <a:rPr lang="en-US" sz="2000" smtClean="0"/>
              <a:t> </a:t>
            </a:r>
          </a:p>
          <a:p>
            <a:pPr eaLnBrk="1" hangingPunct="1"/>
            <a:r>
              <a:rPr lang="en-US" sz="2000" smtClean="0"/>
              <a:t>valid SC driver’s licenses; </a:t>
            </a:r>
          </a:p>
          <a:p>
            <a:pPr eaLnBrk="1" hangingPunct="1">
              <a:buFont typeface="Wingdings 2" pitchFamily="18" charset="2"/>
              <a:buNone/>
            </a:pPr>
            <a:endParaRPr lang="en-US" sz="2000" smtClean="0"/>
          </a:p>
          <a:p>
            <a:pPr eaLnBrk="1" hangingPunct="1"/>
            <a:r>
              <a:rPr lang="en-US" sz="2000" smtClean="0"/>
              <a:t>valid SC identification cards; </a:t>
            </a:r>
          </a:p>
          <a:p>
            <a:pPr eaLnBrk="1" hangingPunct="1">
              <a:buFont typeface="Wingdings 2" pitchFamily="18" charset="2"/>
              <a:buNone/>
            </a:pPr>
            <a:endParaRPr lang="en-US" sz="2000" smtClean="0"/>
          </a:p>
          <a:p>
            <a:pPr eaLnBrk="1" hangingPunct="1"/>
            <a:r>
              <a:rPr lang="en-US" sz="2000" smtClean="0"/>
              <a:t>valid picture driver’s licenses from other states; and </a:t>
            </a:r>
          </a:p>
          <a:p>
            <a:pPr eaLnBrk="1" hangingPunct="1">
              <a:buFont typeface="Wingdings 2" pitchFamily="18" charset="2"/>
              <a:buNone/>
            </a:pPr>
            <a:r>
              <a:rPr lang="en-US" sz="2000" smtClean="0"/>
              <a:t> </a:t>
            </a:r>
          </a:p>
          <a:p>
            <a:pPr eaLnBrk="1" hangingPunct="1"/>
            <a:r>
              <a:rPr lang="en-US" sz="2000" smtClean="0"/>
              <a:t>valid military identification cards. </a:t>
            </a:r>
          </a:p>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buFont typeface="Wingdings 2" pitchFamily="18" charset="2"/>
              <a:buNone/>
            </a:pPr>
            <a:endParaRPr lang="en-US" smtClean="0"/>
          </a:p>
        </p:txBody>
      </p:sp>
      <p:sp>
        <p:nvSpPr>
          <p:cNvPr id="66564" name="AutoShape 2" descr="data:image/jpg;base64,/9j/4AAQSkZJRgABAQAAAQABAAD/2wCEAAkGBhQSERUUEhQRFRUUFxgUFhcXGBcZHRUWFxYXFxUYFRcYHSYfHR0jGhcUHzAgJCcpLDgsFR4xNTAqNSYrLCkBCQoKDgwOGg8PGikkHyU0NDQtLC8yLzUsLCwpLDQsLCwsLDUsLywpLCosLDAsKSwvLCwpKiwpLCwsLCksKSwsLP/AABEIAGwAkgMBIgACEQEDEQH/xAAbAAEAAwEBAQEAAAAAAAAAAAAABAUGBwMCAf/EADsQAAIBAgQDBQUGBQQDAAAAAAECAwARBAUSIQYxQVFhcZGhBxMigbEyM2JygsEUorLR8EJDUtIjJFP/xAAaAQEBAQEBAQEAAAAAAAAAAAAAAgMFAQQG/8QAKBEAAgECBAUEAwAAAAAAAAAAAAECAxESITFBBAUTUfAyQnGhYYGx/9oADAMBAAIRAxEAPwDuNKUoBSlKAUpSgFKUoBSlKAUpUTFZvDEbSSxIedmdQfIm9epXBLpWdl4+wY+zI0hva0aO30FqiS8eNYmPB4lgOraUuOpAuTy6WHyq1Sm9iMce5raVFy3MUniWWM3VxcdLWNiCOhBBB8KlVm1YsUpSgFKUoBSlKAUqj4g4jMDLFFH72ZwWALaVRQbanPO19gBzseVUrZpmD2u+Gi7dCFj/ADk1pGm2rkOaRtq8p8SqC7sqgcyxAA+ZrB4jCyMLz4zEEE3sHEQv2DTbburyfIsMimRk17aizFpCwA6c77VoqK3ZPU/Bq8Txrg0NjPGTa9ku/wDSDUJuPo2t7qDFSX/BoA+bkVWJJBGBb3S3Nug306rHv0i/hUccSRNoEYdy7aQApBFlDXOq1hpOoHqOVUqUezJc2WT8U41/sYaGPvkkL7eCgb/Oo8s+OkvqxKRg9IoxceDNc14S5iUxQR2URtEXF7D4lezbnuZfKqdc7kGldbKiyTKzqhmLFWUxpb8SMbeAtWigtkiXLuy4fJS+8s+Kk6EGRgCPyrYUiyPDRkARxgnYXtc+F+dUZw+Lk98re8+2GC7qrASjZXuLAxE3H4e2pacLTlo2W14ncK7EuRD7zUgsVIvpuL3BG2/SqtbVk/ot4sfDpcoyERX16LHTa99l8D5V55fnaTNZEnta+po2RdugLAXNMi4WMDMQwYEaV23VdRYAkMb2vbkPCr1MsY9vl/e1ZuUUWlJlZwXjtEmIgN/hmLjwkAO3zBPzraVgRAYMzt0liVvmp0nlW8Q7Cvnq+q5rDSx9UpSsyxSlKAUpSgMfxMmjHwP/APWKSM/oYOtu/wCM1DzEYgkCAwAW+IyayQemkLt51acdR2GGkvbRiEB8JAU+pFe0+FWJGklZVRAWZmJNgO2wX96+qMrRRg45sy2c4GQx4dnUTvFKGdVRbOpVlayMbbAjr0qNl3DDlk1oNGmcaL6vde8a8YUDYkAuO69qmYn2l4CP7JmlP4IwvkXtVe/tUZ9sPgy3YZJCf5FH71o5ShG7yXd5EJRk8s/gsMPwYbxNI26xe7kXkJGEZjVtzcEIzDl17qn5ZwUkQSxdtDa1JFiDpKWJVRfYnnWLzP2h5ku2iOAHosX/AGuaqsr49xn8TE8mIlYa1DKSNJUkBgVAA5V7DFVjeMk/hiWGDtJM69Lw0khBkRHK8tYU2vztcN2CpsWUKOwDuB/vb0qYZBa99ud+6qnGcYYSL7eIhHcGufIXr5bzlkje0UWSYFR/gH0r0GHXsB8d/rWah9omGk1iH30pRC9kjb4gOYB7aiHi/GyfcZfIB0aZwvztXvTnv9nmOOxtBSsYI84l5vhIB2AFzWujJsLm5sLnlc9TaolHDuilK+xl+Ml0YnCS8vieI/qFwPMVrcG90FZfj9P/AFQ45xSxyfzWP1q/yWXVGPCvZelPzzMLVlhSlKzKFKUoBSlKAouNsNrwM1gLoBIO4xsHuO+wNQOIE/iMvlA31wlh46dQ9QK02NwwkjdDuHVkPgwIP1rJ8LTF8FEG5hTGwPapKkGtYu0b9n5/CGs7dzieU4AzSog/1EDzNdvyjKo8MgSIAWFi1t2Peezu5VyLIpBh8eA22iQr8lex9Aa7IstxccjvXN5xWl11F6Wy/ep9fLqcelfe+Z9YqFZVKyKHU8wd/I9D4Vxji/I/4XEMq/Z5qfHcf53Guza65V7Sscr4kKu+kWJ7xe/9XpWHK601xMVHfX4sa8dTj0W3sdXwDJisGgkGpZYlDDfcFQG3FeWD4RwcX2MPF4ldR82vVV7OsbrwEX4CyeTbehFTJsmmdyWxmICkkhI1jQAX2BOkk+O1dt3jJxvY5qzSdi+iRVFlVVHcAPpUHE8TYaM6XxEAa+m2tSb8rEC5HzqTrqgmzjA4aRlAjEoN2WKEs9zvvoW9zft61EVi2bKbsaZ5bAmxNr7DmbdBVRg85xMjrfBtFGT8TSSoGA7o11XP6qmwz6lDC4DAGxBBF99wdwe6qiSfHM5CJhI0B2Lu7sVvzAQAAkdDSK+Ayy4ig95hZk/5Rt5gXH0r54IxevDxntUfSpLG4I7dvOqP2fS6VaM845HTyY29CKewe429KUrMsUpSgFKUoBWKyBdD4qLf/wAeIci/ZJ8Y+tbWshIujM5xf72GOUD8pKH6VpDRoiWqOTcZYErmMqre7MHH6gDXSshwbxQIsjlm5m/+nsUf51qq4gykNmkMhGxjF+8oT+2mr+9cLnHFY6kaa9q+2dPl9DDFz7s9tdU3EXDUeKQ/CFktsw21Hsa3151PkxKqLsygd5AqFPxDAnORflv9K48K0oyTjqdGdOMlaRB9mStGs8Dc0cN8mFj6itDj+HVmctJLibG3wLKyILC3JLE357nrVNw5mMcuNdor2eL49ttQYWI8q11fruH4idWCqSye/n5OBVpRhJxWh8YeAIqouyqABuTsOW53NfYFfQQ9hqLiMxij+8lhTxdb+V71tmyNCRSqPEccYNP90v8AkRj6mwqsxHtJj/2oJW72YKPIAmvcDJxI19Z/ID7vH4lOhZXH613/AGqhl49xT/dxRJ8mY+pt6VO4NwsplaSQszudTMepr3JJ5jVo6YK/a+U5V9VkWKUpQClKUArK8Sx6MbhJdvjEkBPU3AdB6P51qqgZ1lSYiIpILi9wQbFWHJlYbgjtqoOzzJkrozmdZI8zI8b6HjDAfDqB1W7xbl386o5OFp7XxGMWMeIX1YivHOspxYOkYjEsve59dNqrYOCpHN2uT2nf1rCfCcPKeOSu/PNDWNeqo4U7ImvlmWx/e4ppT3En+gfvXyM8y2L7rCvIe0qB6uSfSpOF9np61cYX2fqOYraMacPTEzbnLVlA3H0nKDCxJ46m+mkVGk4lzCTk4S//AARR62JrfYfg2NegqxhyCNegqsfax5hOUtlWLm+8kmb8zMdvC9qkYbgJzzFdYTAIOQFeyxAdBRzk9xhRznC+z3tFW+G4DQcxWxtX7UFFDBwnGvQVaYbL1TkKlUoBSlKAUpSgFKUoBSlKA8nwqnmK/Vw6joK9KUB+Ba/aUoBSlKAUpSgFKUoBSlKAUpSgFKUoD//Z"/>
          <p:cNvSpPr>
            <a:spLocks noChangeAspect="1" noChangeArrowheads="1"/>
          </p:cNvSpPr>
          <p:nvPr/>
        </p:nvSpPr>
        <p:spPr bwMode="auto">
          <a:xfrm>
            <a:off x="134938" y="-500063"/>
            <a:ext cx="1390650" cy="1019176"/>
          </a:xfrm>
          <a:prstGeom prst="rect">
            <a:avLst/>
          </a:prstGeom>
          <a:noFill/>
          <a:ln w="9525">
            <a:noFill/>
            <a:miter lim="800000"/>
            <a:headEnd/>
            <a:tailEnd/>
          </a:ln>
        </p:spPr>
        <p:txBody>
          <a:bodyPr/>
          <a:lstStyle/>
          <a:p>
            <a:endParaRPr lang="en-US">
              <a:latin typeface="Book Antiqua" pitchFamily="18" charset="0"/>
            </a:endParaRPr>
          </a:p>
        </p:txBody>
      </p:sp>
      <p:pic>
        <p:nvPicPr>
          <p:cNvPr id="66565" name="Picture 4"/>
          <p:cNvPicPr>
            <a:picLocks noChangeAspect="1" noChangeArrowheads="1"/>
          </p:cNvPicPr>
          <p:nvPr/>
        </p:nvPicPr>
        <p:blipFill>
          <a:blip r:embed="rId2" cstate="print"/>
          <a:srcRect/>
          <a:stretch>
            <a:fillRect/>
          </a:stretch>
        </p:blipFill>
        <p:spPr bwMode="auto">
          <a:xfrm>
            <a:off x="5715000" y="2347913"/>
            <a:ext cx="1343025" cy="976312"/>
          </a:xfrm>
          <a:prstGeom prst="rect">
            <a:avLst/>
          </a:prstGeom>
          <a:noFill/>
          <a:ln w="9525">
            <a:noFill/>
            <a:miter lim="800000"/>
            <a:headEnd/>
            <a:tailEnd/>
          </a:ln>
        </p:spPr>
      </p:pic>
      <p:pic>
        <p:nvPicPr>
          <p:cNvPr id="66566" name="Picture 5"/>
          <p:cNvPicPr>
            <a:picLocks noChangeAspect="1" noChangeArrowheads="1"/>
          </p:cNvPicPr>
          <p:nvPr/>
        </p:nvPicPr>
        <p:blipFill>
          <a:blip r:embed="rId3" cstate="print"/>
          <a:srcRect/>
          <a:stretch>
            <a:fillRect/>
          </a:stretch>
        </p:blipFill>
        <p:spPr bwMode="auto">
          <a:xfrm>
            <a:off x="7162800" y="3886200"/>
            <a:ext cx="1204913" cy="841375"/>
          </a:xfrm>
          <a:prstGeom prst="rect">
            <a:avLst/>
          </a:prstGeom>
          <a:noFill/>
          <a:ln w="9525">
            <a:noFill/>
            <a:miter lim="800000"/>
            <a:headEnd/>
            <a:tailEnd/>
          </a:ln>
        </p:spPr>
      </p:pic>
      <p:pic>
        <p:nvPicPr>
          <p:cNvPr id="66567" name="Picture 6"/>
          <p:cNvPicPr>
            <a:picLocks noChangeAspect="1" noChangeArrowheads="1"/>
          </p:cNvPicPr>
          <p:nvPr/>
        </p:nvPicPr>
        <p:blipFill>
          <a:blip r:embed="rId4" cstate="print"/>
          <a:srcRect/>
          <a:stretch>
            <a:fillRect/>
          </a:stretch>
        </p:blipFill>
        <p:spPr bwMode="auto">
          <a:xfrm>
            <a:off x="5486400" y="4724400"/>
            <a:ext cx="847725" cy="1295400"/>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Manhole Covers and Drainage Grates</a:t>
            </a:r>
            <a:br>
              <a:rPr lang="en-US" sz="3200" dirty="0" smtClean="0"/>
            </a:br>
            <a:r>
              <a:rPr lang="en-US" sz="3200" dirty="0" smtClean="0"/>
              <a:t>(§ 16‑17‑680(I))</a:t>
            </a:r>
            <a:endParaRPr lang="en-US" sz="3200" dirty="0"/>
          </a:p>
        </p:txBody>
      </p:sp>
      <p:sp>
        <p:nvSpPr>
          <p:cNvPr id="67587"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A recycler must not purchase or otherwise acquire an iron or</a:t>
            </a:r>
          </a:p>
          <a:p>
            <a:pPr eaLnBrk="1" hangingPunct="1">
              <a:buFont typeface="Wingdings 2" pitchFamily="18" charset="2"/>
              <a:buNone/>
            </a:pPr>
            <a:r>
              <a:rPr lang="en-US" sz="2200" smtClean="0"/>
              <a:t>steel manhole cover or drainage grate.</a:t>
            </a:r>
            <a:endParaRPr lang="en-US" smtClean="0"/>
          </a:p>
          <a:p>
            <a:pPr eaLnBrk="1" hangingPunct="1">
              <a:buFont typeface="Wingdings 2" pitchFamily="18" charset="2"/>
              <a:buNone/>
            </a:pPr>
            <a:endParaRPr lang="en-US" smtClean="0"/>
          </a:p>
        </p:txBody>
      </p:sp>
      <p:pic>
        <p:nvPicPr>
          <p:cNvPr id="67588" name="Picture 2"/>
          <p:cNvPicPr>
            <a:picLocks noChangeAspect="1" noChangeArrowheads="1"/>
          </p:cNvPicPr>
          <p:nvPr/>
        </p:nvPicPr>
        <p:blipFill>
          <a:blip r:embed="rId2" cstate="print"/>
          <a:srcRect/>
          <a:stretch>
            <a:fillRect/>
          </a:stretch>
        </p:blipFill>
        <p:spPr bwMode="auto">
          <a:xfrm>
            <a:off x="1981200" y="3810000"/>
            <a:ext cx="1870075" cy="1781175"/>
          </a:xfrm>
          <a:prstGeom prst="rect">
            <a:avLst/>
          </a:prstGeom>
          <a:noFill/>
          <a:ln w="9525">
            <a:noFill/>
            <a:miter lim="800000"/>
            <a:headEnd/>
            <a:tailEnd/>
          </a:ln>
        </p:spPr>
      </p:pic>
      <p:pic>
        <p:nvPicPr>
          <p:cNvPr id="67589" name="Picture 3"/>
          <p:cNvPicPr>
            <a:picLocks noChangeAspect="1" noChangeArrowheads="1"/>
          </p:cNvPicPr>
          <p:nvPr/>
        </p:nvPicPr>
        <p:blipFill>
          <a:blip r:embed="rId3" cstate="print"/>
          <a:srcRect/>
          <a:stretch>
            <a:fillRect/>
          </a:stretch>
        </p:blipFill>
        <p:spPr bwMode="auto">
          <a:xfrm>
            <a:off x="4953000" y="3886200"/>
            <a:ext cx="2497138" cy="167640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2400" dirty="0" smtClean="0"/>
              <a:t>Exceptions to the Permit Requirements</a:t>
            </a:r>
            <a:br>
              <a:rPr lang="en-US" sz="2400" dirty="0" smtClean="0"/>
            </a:br>
            <a:r>
              <a:rPr lang="en-US" sz="2400" dirty="0" smtClean="0"/>
              <a:t>(§ 16‑17‑680(J))</a:t>
            </a:r>
            <a:endParaRPr lang="en-US" sz="2400" dirty="0"/>
          </a:p>
        </p:txBody>
      </p:sp>
      <p:sp>
        <p:nvSpPr>
          <p:cNvPr id="68611" name="Content Placeholder 2"/>
          <p:cNvSpPr>
            <a:spLocks noGrp="1"/>
          </p:cNvSpPr>
          <p:nvPr>
            <p:ph idx="1"/>
          </p:nvPr>
        </p:nvSpPr>
        <p:spPr>
          <a:xfrm>
            <a:off x="457200" y="1295400"/>
            <a:ext cx="8229600" cy="5013325"/>
          </a:xfrm>
        </p:spPr>
        <p:txBody>
          <a:bodyPr/>
          <a:lstStyle/>
          <a:p>
            <a:pPr eaLnBrk="1" hangingPunct="1">
              <a:buFont typeface="Wingdings 2" pitchFamily="18" charset="2"/>
              <a:buNone/>
            </a:pPr>
            <a:endParaRPr lang="en-US" sz="2000" smtClean="0"/>
          </a:p>
          <a:p>
            <a:pPr eaLnBrk="1" hangingPunct="1">
              <a:buFont typeface="Wingdings 2" pitchFamily="18" charset="2"/>
              <a:buNone/>
            </a:pPr>
            <a:r>
              <a:rPr lang="en-US" sz="2000" smtClean="0"/>
              <a:t>The permit requirements do not apply to:</a:t>
            </a:r>
          </a:p>
          <a:p>
            <a:pPr eaLnBrk="1" hangingPunct="1">
              <a:buFont typeface="Wingdings 2" pitchFamily="18" charset="2"/>
              <a:buNone/>
            </a:pPr>
            <a:endParaRPr lang="en-US" sz="2000" smtClean="0"/>
          </a:p>
          <a:p>
            <a:pPr eaLnBrk="1" hangingPunct="1">
              <a:buFont typeface="Wingdings 2" pitchFamily="18" charset="2"/>
              <a:buNone/>
            </a:pPr>
            <a:r>
              <a:rPr lang="en-US" sz="2000" smtClean="0"/>
              <a:t>     the purchase or sale of aluminum cans;</a:t>
            </a:r>
          </a:p>
          <a:p>
            <a:pPr eaLnBrk="1" hangingPunct="1">
              <a:buFont typeface="Wingdings 2" pitchFamily="18" charset="2"/>
              <a:buNone/>
            </a:pPr>
            <a:endParaRPr lang="en-US" sz="2000" smtClean="0"/>
          </a:p>
          <a:p>
            <a:pPr eaLnBrk="1" hangingPunct="1">
              <a:buFont typeface="Wingdings 2" pitchFamily="18" charset="2"/>
              <a:buNone/>
            </a:pPr>
            <a:r>
              <a:rPr lang="en-US" sz="2000" smtClean="0"/>
              <a:t>     a transaction between a secondary metals recycler and another</a:t>
            </a:r>
          </a:p>
          <a:p>
            <a:pPr eaLnBrk="1" hangingPunct="1">
              <a:buFont typeface="Wingdings 2" pitchFamily="18" charset="2"/>
              <a:buNone/>
            </a:pPr>
            <a:r>
              <a:rPr lang="en-US" sz="2000" smtClean="0"/>
              <a:t>     secondary metals recycler; </a:t>
            </a:r>
          </a:p>
          <a:p>
            <a:pPr eaLnBrk="1" hangingPunct="1">
              <a:buFont typeface="Wingdings 2" pitchFamily="18" charset="2"/>
              <a:buNone/>
            </a:pPr>
            <a:endParaRPr lang="en-US" sz="2000" smtClean="0"/>
          </a:p>
          <a:p>
            <a:pPr eaLnBrk="1" hangingPunct="1">
              <a:buFont typeface="Wingdings 2" pitchFamily="18" charset="2"/>
              <a:buNone/>
            </a:pPr>
            <a:r>
              <a:rPr lang="en-US" sz="2000" smtClean="0"/>
              <a:t>     a governmental entity;</a:t>
            </a:r>
          </a:p>
          <a:p>
            <a:pPr eaLnBrk="1" hangingPunct="1">
              <a:buFont typeface="Wingdings 2" pitchFamily="18" charset="2"/>
              <a:buNone/>
            </a:pPr>
            <a:endParaRPr lang="en-US" sz="2000" smtClean="0"/>
          </a:p>
          <a:p>
            <a:pPr eaLnBrk="1" hangingPunct="1">
              <a:buFont typeface="Wingdings 2" pitchFamily="18" charset="2"/>
              <a:buNone/>
            </a:pPr>
            <a:r>
              <a:rPr lang="en-US" sz="2000" smtClean="0"/>
              <a:t>     a manufacturing or industrial vendor that generates or sells</a:t>
            </a:r>
          </a:p>
          <a:p>
            <a:pPr eaLnBrk="1" hangingPunct="1">
              <a:buFont typeface="Wingdings 2" pitchFamily="18" charset="2"/>
              <a:buNone/>
            </a:pPr>
            <a:r>
              <a:rPr lang="en-US" sz="2000" smtClean="0"/>
              <a:t>     regulated metals in the ordinary course of its business;</a:t>
            </a:r>
          </a:p>
          <a:p>
            <a:pPr eaLnBrk="1" hangingPunct="1">
              <a:buFont typeface="Wingdings 2" pitchFamily="18" charset="2"/>
              <a:buNone/>
            </a:pPr>
            <a:endParaRPr lang="en-US" smtClean="0"/>
          </a:p>
          <a:p>
            <a:pPr eaLnBrk="1" hangingPunct="1">
              <a:buFont typeface="Wingdings 2" pitchFamily="18" charset="2"/>
              <a:buNone/>
            </a:pPr>
            <a:endParaRPr lang="en-US"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2400" dirty="0" smtClean="0"/>
              <a:t>Exceptions to the Permit Requirements</a:t>
            </a:r>
            <a:br>
              <a:rPr lang="en-US" sz="2400" dirty="0" smtClean="0"/>
            </a:br>
            <a:r>
              <a:rPr lang="en-US" sz="2400" dirty="0" smtClean="0"/>
              <a:t>(§ 16‑17‑680(J))</a:t>
            </a:r>
            <a:endParaRPr lang="en-US" sz="2400" dirty="0"/>
          </a:p>
        </p:txBody>
      </p:sp>
      <p:sp>
        <p:nvSpPr>
          <p:cNvPr id="69635" name="Content Placeholder 2"/>
          <p:cNvSpPr>
            <a:spLocks noGrp="1"/>
          </p:cNvSpPr>
          <p:nvPr>
            <p:ph idx="1"/>
          </p:nvPr>
        </p:nvSpPr>
        <p:spPr>
          <a:xfrm>
            <a:off x="457200" y="1295400"/>
            <a:ext cx="8229600" cy="5013325"/>
          </a:xfrm>
        </p:spPr>
        <p:txBody>
          <a:bodyPr/>
          <a:lstStyle/>
          <a:p>
            <a:pPr eaLnBrk="1" hangingPunct="1">
              <a:buFont typeface="Wingdings 2" pitchFamily="18" charset="2"/>
              <a:buNone/>
            </a:pPr>
            <a:endParaRPr lang="en-US" sz="1600" smtClean="0"/>
          </a:p>
          <a:p>
            <a:pPr eaLnBrk="1" hangingPunct="1">
              <a:buFont typeface="Wingdings 2" pitchFamily="18" charset="2"/>
              <a:buNone/>
            </a:pPr>
            <a:r>
              <a:rPr lang="en-US" sz="2000" smtClean="0"/>
              <a:t>The permit requirements do not apply to:</a:t>
            </a:r>
          </a:p>
          <a:p>
            <a:pPr eaLnBrk="1" hangingPunct="1">
              <a:buFont typeface="Wingdings 2" pitchFamily="18" charset="2"/>
              <a:buNone/>
            </a:pPr>
            <a:endParaRPr lang="en-US" sz="2000" smtClean="0"/>
          </a:p>
          <a:p>
            <a:pPr eaLnBrk="1" hangingPunct="1">
              <a:buFont typeface="Wingdings 2" pitchFamily="18" charset="2"/>
              <a:buNone/>
            </a:pPr>
            <a:r>
              <a:rPr lang="en-US" sz="2000" smtClean="0"/>
              <a:t>     a holder of a retail license, an authorized wholesaler, an</a:t>
            </a:r>
          </a:p>
          <a:p>
            <a:pPr eaLnBrk="1" hangingPunct="1">
              <a:buFont typeface="Wingdings 2" pitchFamily="18" charset="2"/>
              <a:buNone/>
            </a:pPr>
            <a:r>
              <a:rPr lang="en-US" sz="2000" smtClean="0"/>
              <a:t>     automobile demolisher, a licensed contractor, a licensed residential</a:t>
            </a:r>
          </a:p>
          <a:p>
            <a:pPr eaLnBrk="1" hangingPunct="1">
              <a:buFont typeface="Wingdings 2" pitchFamily="18" charset="2"/>
              <a:buNone/>
            </a:pPr>
            <a:r>
              <a:rPr lang="en-US" sz="2000" smtClean="0"/>
              <a:t>     home builder, a demolition contractor, a provider of gas service,</a:t>
            </a:r>
          </a:p>
          <a:p>
            <a:pPr eaLnBrk="1" hangingPunct="1">
              <a:buFont typeface="Wingdings 2" pitchFamily="18" charset="2"/>
              <a:buNone/>
            </a:pPr>
            <a:r>
              <a:rPr lang="en-US" sz="2000" smtClean="0"/>
              <a:t>     electric service, communications service, water service, plumbing</a:t>
            </a:r>
          </a:p>
          <a:p>
            <a:pPr eaLnBrk="1" hangingPunct="1">
              <a:buFont typeface="Wingdings 2" pitchFamily="18" charset="2"/>
              <a:buNone/>
            </a:pPr>
            <a:r>
              <a:rPr lang="en-US" sz="2000" smtClean="0"/>
              <a:t>     service, electrical service, climate conditioning service, core</a:t>
            </a:r>
          </a:p>
          <a:p>
            <a:pPr eaLnBrk="1" hangingPunct="1">
              <a:buFont typeface="Wingdings 2" pitchFamily="18" charset="2"/>
              <a:buNone/>
            </a:pPr>
            <a:r>
              <a:rPr lang="en-US" sz="2000" smtClean="0"/>
              <a:t>     recycling service, appliance repair service, automotive repair</a:t>
            </a:r>
          </a:p>
          <a:p>
            <a:pPr eaLnBrk="1" hangingPunct="1">
              <a:buFont typeface="Wingdings 2" pitchFamily="18" charset="2"/>
              <a:buNone/>
            </a:pPr>
            <a:r>
              <a:rPr lang="en-US" sz="2000" smtClean="0"/>
              <a:t>     service, or electronics repair service; or</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organizations, corporations, or associations registered with the</a:t>
            </a:r>
          </a:p>
          <a:p>
            <a:pPr eaLnBrk="1" hangingPunct="1">
              <a:buFont typeface="Wingdings 2" pitchFamily="18" charset="2"/>
              <a:buNone/>
            </a:pPr>
            <a:r>
              <a:rPr lang="en-US" sz="2000" smtClean="0"/>
              <a:t>     State as charitable organizations or any nonprofit corporation.</a:t>
            </a:r>
          </a:p>
          <a:p>
            <a:pPr eaLnBrk="1" hangingPunct="1">
              <a:buFont typeface="Wingdings 2" pitchFamily="18" charset="2"/>
              <a:buNone/>
            </a:pPr>
            <a:endParaRPr lang="en-US" sz="1600" smtClean="0"/>
          </a:p>
          <a:p>
            <a:pPr eaLnBrk="1" hangingPunct="1">
              <a:buFont typeface="Wingdings 2" pitchFamily="18" charset="2"/>
              <a:buNone/>
            </a:pPr>
            <a:endParaRPr lang="en-US" sz="160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2400" dirty="0" smtClean="0"/>
              <a:t>Exceptions to the Permit Requirements</a:t>
            </a:r>
            <a:br>
              <a:rPr lang="en-US" sz="2400" dirty="0" smtClean="0"/>
            </a:br>
            <a:r>
              <a:rPr lang="en-US" sz="2400" dirty="0" smtClean="0"/>
              <a:t>(§ 16‑17‑680(J))</a:t>
            </a:r>
            <a:endParaRPr lang="en-US" sz="2400" dirty="0"/>
          </a:p>
        </p:txBody>
      </p:sp>
      <p:sp>
        <p:nvSpPr>
          <p:cNvPr id="70659" name="Content Placeholder 2"/>
          <p:cNvSpPr>
            <a:spLocks noGrp="1"/>
          </p:cNvSpPr>
          <p:nvPr>
            <p:ph idx="1"/>
          </p:nvPr>
        </p:nvSpPr>
        <p:spPr>
          <a:xfrm>
            <a:off x="457200" y="1295400"/>
            <a:ext cx="8229600" cy="5013325"/>
          </a:xfrm>
        </p:spPr>
        <p:txBody>
          <a:bodyPr/>
          <a:lstStyle/>
          <a:p>
            <a:pPr eaLnBrk="1" hangingPunct="1">
              <a:buFont typeface="Wingdings 2" pitchFamily="18" charset="2"/>
              <a:buNone/>
            </a:pPr>
            <a:endParaRPr lang="en-US" sz="1600" smtClean="0"/>
          </a:p>
          <a:p>
            <a:pPr eaLnBrk="1" hangingPunct="1">
              <a:buFont typeface="Wingdings 2" pitchFamily="18" charset="2"/>
              <a:buNone/>
            </a:pPr>
            <a:r>
              <a:rPr lang="en-US" sz="2000" smtClean="0"/>
              <a:t>However, an exempted entity is subject to the provisions that make it</a:t>
            </a:r>
          </a:p>
          <a:p>
            <a:pPr eaLnBrk="1" hangingPunct="1">
              <a:buFont typeface="Wingdings 2" pitchFamily="18" charset="2"/>
              <a:buNone/>
            </a:pPr>
            <a:r>
              <a:rPr lang="en-US" sz="2000" smtClean="0"/>
              <a:t>illegal to:</a:t>
            </a:r>
          </a:p>
          <a:p>
            <a:pPr eaLnBrk="1" hangingPunct="1">
              <a:buFont typeface="Wingdings 2" pitchFamily="18" charset="2"/>
              <a:buNone/>
            </a:pPr>
            <a:endParaRPr lang="en-US" sz="2000" smtClean="0"/>
          </a:p>
          <a:p>
            <a:pPr eaLnBrk="1" hangingPunct="1">
              <a:buFont typeface="Wingdings 2" pitchFamily="18" charset="2"/>
              <a:buNone/>
            </a:pPr>
            <a:r>
              <a:rPr lang="en-US" sz="2000" smtClean="0"/>
              <a:t>     obtain a permit for the purpose of transporting and selling stolen</a:t>
            </a:r>
          </a:p>
          <a:p>
            <a:pPr eaLnBrk="1" hangingPunct="1">
              <a:buFont typeface="Wingdings 2" pitchFamily="18" charset="2"/>
              <a:buNone/>
            </a:pPr>
            <a:r>
              <a:rPr lang="en-US" sz="2000" smtClean="0"/>
              <a:t>     nonferrous metals; and </a:t>
            </a:r>
          </a:p>
          <a:p>
            <a:pPr eaLnBrk="1" hangingPunct="1">
              <a:buFont typeface="Wingdings 2" pitchFamily="18" charset="2"/>
              <a:buNone/>
            </a:pPr>
            <a:r>
              <a:rPr lang="en-US" sz="2000" smtClean="0"/>
              <a:t> </a:t>
            </a:r>
          </a:p>
          <a:p>
            <a:pPr eaLnBrk="1" hangingPunct="1">
              <a:buFont typeface="Wingdings 2" pitchFamily="18" charset="2"/>
              <a:buNone/>
            </a:pPr>
            <a:r>
              <a:rPr lang="en-US" sz="2000" smtClean="0"/>
              <a:t>     knowingly transport stolen nonferrous metals.</a:t>
            </a:r>
          </a:p>
          <a:p>
            <a:pPr eaLnBrk="1" hangingPunct="1">
              <a:buFont typeface="Wingdings 2" pitchFamily="18" charset="2"/>
              <a:buNone/>
            </a:pPr>
            <a:endParaRPr lang="en-US" sz="1600" smtClean="0"/>
          </a:p>
          <a:p>
            <a:pPr eaLnBrk="1" hangingPunct="1">
              <a:buFont typeface="Wingdings 2" pitchFamily="18" charset="2"/>
              <a:buNone/>
            </a:pPr>
            <a:endParaRPr lang="en-US" sz="1600" smtClean="0"/>
          </a:p>
          <a:p>
            <a:pPr eaLnBrk="1" hangingPunct="1">
              <a:buFont typeface="Wingdings 2" pitchFamily="18" charset="2"/>
              <a:buNone/>
            </a:pPr>
            <a:endParaRPr lang="en-US" sz="1600" smtClean="0"/>
          </a:p>
          <a:p>
            <a:pPr eaLnBrk="1" hangingPunct="1">
              <a:buFont typeface="Wingdings 2" pitchFamily="18" charset="2"/>
              <a:buNone/>
            </a:pPr>
            <a:r>
              <a:rPr lang="en-US" sz="1600" smtClean="0"/>
              <a:t>     </a:t>
            </a:r>
          </a:p>
          <a:p>
            <a:pPr eaLnBrk="1" hangingPunct="1">
              <a:buFont typeface="Wingdings 2" pitchFamily="18" charset="2"/>
              <a:buNone/>
            </a:pPr>
            <a:endParaRPr lang="en-US" sz="1600" smtClean="0"/>
          </a:p>
          <a:p>
            <a:pPr eaLnBrk="1" hangingPunct="1">
              <a:buFont typeface="Wingdings 2" pitchFamily="18" charset="2"/>
              <a:buNone/>
            </a:pPr>
            <a:endParaRPr lang="en-US" sz="1600" smtClean="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Preemption of Local Ordinances </a:t>
            </a:r>
            <a:br>
              <a:rPr lang="en-US" sz="3200" dirty="0" smtClean="0"/>
            </a:br>
            <a:r>
              <a:rPr lang="en-US" sz="3200" dirty="0" smtClean="0"/>
              <a:t>(§ 16‑17‑680(K))</a:t>
            </a:r>
            <a:endParaRPr lang="en-US" sz="3200" dirty="0"/>
          </a:p>
        </p:txBody>
      </p:sp>
      <p:sp>
        <p:nvSpPr>
          <p:cNvPr id="71683" name="Content Placeholder 2"/>
          <p:cNvSpPr>
            <a:spLocks noGrp="1"/>
          </p:cNvSpPr>
          <p:nvPr>
            <p:ph idx="1"/>
          </p:nvPr>
        </p:nvSpPr>
        <p:spPr/>
        <p:txBody>
          <a:bodyPr/>
          <a:lstStyle/>
          <a:p>
            <a:pPr eaLnBrk="1" hangingPunct="1">
              <a:buFont typeface="Wingdings 2" pitchFamily="18" charset="2"/>
              <a:buNone/>
            </a:pPr>
            <a:r>
              <a:rPr lang="en-US" sz="2200" smtClean="0"/>
              <a:t>§ 16‑17‑680 preempts local ordinances and regulations</a:t>
            </a:r>
          </a:p>
          <a:p>
            <a:pPr eaLnBrk="1" hangingPunct="1">
              <a:buFont typeface="Wingdings 2" pitchFamily="18" charset="2"/>
              <a:buNone/>
            </a:pPr>
            <a:r>
              <a:rPr lang="en-US" sz="2200" smtClean="0"/>
              <a:t>governing the purchase, sale, or transportation of nonferrous</a:t>
            </a:r>
          </a:p>
          <a:p>
            <a:pPr eaLnBrk="1" hangingPunct="1">
              <a:buFont typeface="Wingdings 2" pitchFamily="18" charset="2"/>
              <a:buNone/>
            </a:pPr>
            <a:r>
              <a:rPr lang="en-US" sz="2200" smtClean="0"/>
              <a:t>metals in any amount, except to the extent that such ordinances</a:t>
            </a:r>
          </a:p>
          <a:p>
            <a:pPr eaLnBrk="1" hangingPunct="1">
              <a:buFont typeface="Wingdings 2" pitchFamily="18" charset="2"/>
              <a:buNone/>
            </a:pPr>
            <a:r>
              <a:rPr lang="en-US" sz="2200" smtClean="0"/>
              <a:t>pertain to zoning or business license fees.</a:t>
            </a:r>
          </a:p>
          <a:p>
            <a:pPr eaLnBrk="1" hangingPunct="1">
              <a:buFont typeface="Wingdings 2" pitchFamily="18" charset="2"/>
              <a:buNone/>
            </a:pPr>
            <a:endParaRPr lang="en-US" smtClean="0"/>
          </a:p>
          <a:p>
            <a:pPr eaLnBrk="1" hangingPunct="1">
              <a:buFont typeface="Wingdings 2" pitchFamily="18" charset="2"/>
              <a:buNone/>
            </a:pPr>
            <a:endParaRPr lang="en-US" smtClean="0"/>
          </a:p>
        </p:txBody>
      </p:sp>
      <p:pic>
        <p:nvPicPr>
          <p:cNvPr id="71684" name="Picture 2" descr="http://www.manassascitydemocrats.com/images/city_council1.jpg"/>
          <p:cNvPicPr>
            <a:picLocks noChangeAspect="1" noChangeArrowheads="1"/>
          </p:cNvPicPr>
          <p:nvPr/>
        </p:nvPicPr>
        <p:blipFill>
          <a:blip r:embed="rId2" cstate="print"/>
          <a:srcRect/>
          <a:stretch>
            <a:fillRect/>
          </a:stretch>
        </p:blipFill>
        <p:spPr bwMode="auto">
          <a:xfrm>
            <a:off x="3352800" y="3810000"/>
            <a:ext cx="2466975" cy="1830388"/>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Junk Dealers </a:t>
            </a:r>
            <a:br>
              <a:rPr lang="en-US" sz="3200" dirty="0" smtClean="0"/>
            </a:br>
            <a:r>
              <a:rPr lang="en-US" sz="3200" dirty="0" smtClean="0"/>
              <a:t>(§ 40-27-10 and § 40-27-20)</a:t>
            </a:r>
            <a:endParaRPr lang="en-US" sz="3200" dirty="0"/>
          </a:p>
        </p:txBody>
      </p:sp>
      <p:sp>
        <p:nvSpPr>
          <p:cNvPr id="72707"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Any person buying junk that consists of nonferrous metals is</a:t>
            </a:r>
          </a:p>
          <a:p>
            <a:pPr eaLnBrk="1" hangingPunct="1">
              <a:buFont typeface="Wingdings 2" pitchFamily="18" charset="2"/>
              <a:buNone/>
            </a:pPr>
            <a:r>
              <a:rPr lang="en-US" sz="2200" smtClean="0"/>
              <a:t>subject to the provisions of § 16‑17‑680.</a:t>
            </a:r>
          </a:p>
          <a:p>
            <a:pPr eaLnBrk="1" hangingPunct="1">
              <a:buFont typeface="Wingdings 2" pitchFamily="18" charset="2"/>
              <a:buNone/>
            </a:pPr>
            <a:endParaRPr lang="en-US" smtClean="0"/>
          </a:p>
          <a:p>
            <a:pPr eaLnBrk="1" hangingPunct="1">
              <a:buFont typeface="Wingdings 2" pitchFamily="18" charset="2"/>
              <a:buNone/>
            </a:pPr>
            <a:r>
              <a:rPr lang="en-US" smtClean="0"/>
              <a:t>	</a:t>
            </a:r>
          </a:p>
        </p:txBody>
      </p:sp>
      <p:sp>
        <p:nvSpPr>
          <p:cNvPr id="72708" name="AutoShape 2" descr="data:image/jpg;base64,/9j/4AAQSkZJRgABAQAAAQABAAD/2wCEAAkGBhQSEBQUExQUFRUVFxgUFRcXFxYXGBQXFRUWFxQYFRgXHCYfGBkkHBUVIC8gIycpLCwtFR4xNTAqNSYrLCkBCQoKDgwOGg8PGiwkHCQsLCwsLCwsLCwsLCkpLCwsLCwsKSksKSwpLCwsLCwpLCwsLCwsKSwsLCwsKSwsLCwsLP/AABEIAOUA3AMBIgACEQEDEQH/xAAcAAABBQEBAQAAAAAAAAAAAAADAAEEBQYCBwj/xABDEAACAQIEAwYDBQYFAgYDAAABAhEAAwQSITEFBkETIlFhcYEykaEUI1Kx8AdCYnLB0TOCkuHxJLIVJTRjotJTc8L/xAAaAQACAwEBAAAAAAAAAAAAAAACBAEDBQAG/8QAKhEAAgIBBAEEAQQDAQAAAAAAAAECEQMEEiExQRMiMlFxYYGhsSMz8QX/2gAMAwEAAhEDEQA/AJaWa7Fmr1+Xbo/cJ9INRbvD3XdGHqDW6s8X0zBellHtFb2dN2dTDZrg26NTsB46I2SnyUbJThKmwNoHLTBKPkpBK6zqAZKWSj5KWSpsjaR8lLJR8lNkrrI2gMlMVqRkpsldZ20Blpoo+SmyVNkbQMU0UcpXJWpsjaCiniiZKfJXWRtBRSAowSi4fD5jEwOpoZTUU2w443NqMVyyLlpstWh4ep+FiOmuvzjaodywVJBGtVYtRDL8WXZtJkxfNEYpXLJUgpTZKY3CrgRSlcG3UspXBSi3AOB6ecNcH74P8y/2NMzXh+6jejEfQipxammvJHtCtCZ2yvZiepykfMVQcz4REuqEUKCskD1NbBd6y3Nf+Mv8g/Nqb0jfqdierivT6KArTZaKVpZa1zHoFlp8tFyUslSRQHLSy0YLSy11nUAyUslGyVyynSAPPy9NNa4GgRSllouSmy1x1AiKbLRctNlqbIoEVpZaLlpgvvXWdQPLSy0XLT5amyNoLLUlVyjzP6FcolEtiTPTpWbrcvGxfua//n4OfUf7HZ0X0/5qHdYsZNSsQ06eFAy1ZpMWyO59v+irX5t8ti6X9gStMVo5WmyU9Zm0Rylc5KkFa5y0Vg0XicTvDa6/vlb8xUm3zBeG+Q+q/wD1NV9vUA+Vd5PH/n0rJcItdG9ukvJoeEcYN1yCgWATIM/SKruaiDdXxy6+50onLY++P8h09x8zQuZv/UH+Vf60GKKjm4OzyvFyU0UstEilFaNmZQPLT5a7iny11nUDyUstFy0stdZ1AstclaMVpildZFAopslGy02WpsigOSlko2WllrrO2gclNko+SnyV1k7SPlp8tGyUmEUM8ijFthY8bnJRQEjWKMAANPSuDakabkfIV1as5VA8Ky8UXmyW+jZzzWDFtj30gWWlko+SmKVrWYdAMtNko5Wmy1NkUAKVzkqRkpsldZziHwmgj4iD7D18TUgL13Pj+tqHaYZyI6CdesafSpOngaz4tUa8075J/Lg+8b+T+oqPzCP+ob0X8qmct/G5gfCBp61F45/jt7f9oocf+1/gDN/rX5KvLT5aJFOBTojQLJT5aJFPlFccCy0stGy0stcRQHLTZaNlFLLXWcBy02Wj5abKK44DkpZKPlpZa44DFKKLFPlrjgOWo1xpMfqKlYh4HrQLCdY1NI6mdtQRp6PHtW9ndtKJlouWlFNYcahGhLPleSd+PAErSy0UqKbJVpTyCy02WjZaYrXEActLJRctNlqeDjOcf4s9l+zt27knUMq5gCdgpOk9fLwrR8Lw1y3YtLeHfy6xOup8dtxrR0EMwHl1026eNdLdbZiWjqd4Ouh8B4VmRjtfBsSluVMtOX/jf0Htr+tai8ZH3ze35CnwmNNlWcIXJygAELpOpk+VDxWJF12YAiY0YQQYGhFFjf8AlZTlT9NEaKWWiZKUjxFNbhTa2cBacLTi6sxNEK1247aDimiiZafLU2RQKKbLRstNlrrOoEVpZa7uGBJqFdvsw7ug8arnmjBcl2LTyyv2koLSC1GtqwEgt5ZgY86kXcSqrmbu+Okwfaq4amEuCzJo5w57Hy0ooqiRI2oGNfKnrpV0p0rKI43KSiQHfM/5VMsW9J+XpUbB4fM3kNz/AEqzy0rhjb3sc1E9sfTiCy0stFy0stOWIUBy0+Wi5KbLXWRQLJTRRitLLU2dQHLTZaMVpstdZ1AFB7QNr3liBMb7x49PSKsFw+s/8V3hsGEUAdBA8f8AapFZs8t9GtDHXZxatdD1qLdw0HWfDw9vSpopr+on2P8AQ1SnyWtXwU2NsFSN9fE+dEwNpGLZmRT/ABGB7aVJxOGDrOxTWYJlRuIGpI3+dZ+41svP2m4F/ClpB82ck/SmVlVFHpN8IsL8K7ZCDAMEbSAdpquscQYnViKlpxKwpBUvp+ITJ8dBVZZyTmdo1nKASBPn1rnkjXZ3ozbqi04jxIrkupLWkB7YRLRp94sbheo8JPSrcgQCCCCAQQQQQdtRVLw/idpFA2jSNSCB19x411w3G2rYa2rDIDNvQ91W1yeimY8iKUWoyJ2NT0sJKi0F9CxQMuYAErIkA7Ejw0Nd5ao8XjR9pssgTKcy3X0zARFsbTAJJq6tYpCNGX5im8edydMSzaXZG0VnFmOdV6EE/WPfpSa6UAPj0603NWEL2Q6PDIfIjKd510AMHSs9huJNeuKrqbcd2Qc0nyP1FLap0PaGLaV+DbYTESkMQCdtd6WGRGu5WhgRMawCNjp1qBheG5rf3rK6gyvdhidhJmplnDol9cumaZWdCSpkkeIjek4P3Idyr2tE02UCnKAAugidh6+n1rNcZ4gwts6W2uECVRASxEwD5anfoK0uNvC0hJ3OwGup3+W9YXmLmA4ZkCErecTsICGCAAd9I+daSbk9iMiowvIw/IPMTYi01u8uS/bZiw6Mpbux6fD7A1qsleO8ocYuW+IoHMlnyNsMwcwPLqK9sGEb8LfKnPgkmIP3ttEXJSy1L+xv+FvlXBsEdD8q7cjtj+iPlpZKN2dNlqbIoFkpslGy0stdZ1ACtNlo+WuSKmyKJj1yfkPGowxDEd9Sp85knyU6x5mKa68Rnknog396yzYCi5+HbqTtQzih018aBiL0QH1J+G0up/zeFQMVj4OVjLb9mmuUeLnYD1qCSzs4jXQ6jUVl+PYTsbxI/wANxnUeH4lmehmomN5pIbLbl32ATUA+R6n0q/4ry1fxeDsu1xMPetkuBOYGQO63QTAMaxrVke+UVz64ZmzZvtHY2e1LAEd4IIkhiS3QQP8AVVDxLm44e61nEYW7bdNwGRtDsV2zA+Ir1Gyh7UZcvdshNBAzFiS0bRpULmnle1j0C3FAu2+8lwaFPKRupjarPTTVgevOMqZhbvNVm2Fa6l+0G2L2jB9MpNSLfHLd5ctm5LPCoMrrLHQalR+dafkjlwZy+LQNdtfdIjQyLEEuBsSdIPQVzzs1ixfW52aWXTvo+YDOQQfgBj91gKXjy6rkalkfjooMAbuYq4EqQNZE/iIIBHtRf/GLOcqXAI6nb2O1ZvB8xi9fuNfxBtpmIW2NMwgSzP0BM6CrrF47DZV1R11CKomB1P8AvVzrc9yKk5VxyWOP4nbt2sx741hVIltJIHSqnCm46o7Z2DgZFgBlKmVViNzlMT5Vl8Xi8rSgOXWVA1Hgw8T4jzrbcj4m1iB2LuFZ4Fsn4bg6KfBx0pPI7dLo0ILbHdLvyaHAkvbK6HSCHnY/wjWh2sM1nMy5VI10XL5EyxY7Hbaj43gGNsZjbS3eUarFzI6+QBAk++tV1rhuMv4O5dbNbKXC3ZmCbiqARlO4I19amMK6AeZSTFxjmEWwDeYvqwUKBJI18tJjXwryvjnMgxGINwk5yxDf0iOgiPetkcDZxhZb1/sXhVtnvBDr3sxG0zRL/wCyDDLbL/aU0XN3NdRqO8TtvPtT+DJCCtvky9TilKW2nRXLyW1zCrjA8PA7okEFToxPpHzFe28q8Y+04S1dPxFYceDro31/OstwfBEW+zMZLiwPJwJH019qXIHEjavXMMwygy6dDIJzA+0fKhnP1OQVjWPhHoFKgnEeVcm+apsOg+UUxsKeg+QoAuGd6kxUpkNAjg0P7o+VDbhtv8P1NSqVTuZFIhHhKeB+dcf+Dp/F9P7VPmlU75fZG1fRmXxBIgQD+I+FV1y9lBKkKuzXm3byQGq7D8dF+1nHd1YEeJQwzW/xJVTxrmIBJBXMB3SdVUbSgj4vI1WNkviXGltKdTbUidwb933OltfM0Hg/LOJxwGn2bDkzsZfzg95yfxNp61nsVct4fDfabzC7iLwzWUJkCR8bD94ifSYFewYDFBcFauuSMllWM6TFsfF67/KiK5SoqeD8tYWxbV1WM2me44ViCdPT0WKs8WLFoKe4AWCmFa4TO20x6nSsdw7mL7R2dpVXPGkmVECdNfiNdYLFYvtSL1opby6kqVh5IAUn4xA8NKNwknTAjOMlaZa4dh9qxKgjui2gO0GG1HjuNKsMs90aNE5v6jxO+nnVRg0C9vdOk3DPUlBbUhfDqfnSbiZOTWFuaKVMZSFJkZtwIiaKMvAMsduyn5/55OBAt2QBfYSSRORZ0I8Sdd68W4xxe5ecvdd3c9WaSfnU/nvixuY+8SSQr5B4QmlZu7dk+NWJJO6LY8Rpie6akWMUVO8HbSiYHgOIvfBbc9ZAMbTVlf5RxKqjNbPeByxrGvU9DXPJF+Q1jlfCJ2DvB0BO/jRlZrLZ1mPiYDp/Gnn4gVXcHRkd0eQZKwehFW4PT5VmZltm/o08T3Q5PbOQObxjLIRyDdRQSf8A8i7BvXaa1QsqBECDuPXevnjlfiTYPF27qfBnAuJ0AYwxXwEdK+h7d4EAgggiQehB1BqyErRnZ8eyXHTPAuZMEbGIvJsUchfQar9Io2F447WVsk9w6gQPUA+I3rRc9NafE3iVDMCqyAdsgjbczWN+zOigsjLruVI6+dVqW1mnLA3ii5eUem8DuNd4crqZfD3IYeIQb/6GU+1QeYz2N+zik2kOfMbOD7H613+zHiEX7thvhuWxcA8Sndb5qw+VWPEuHzZvWDvZJK+aHUfQ/SnImI/o1dm6GVWXUMAQfEHUV3WP5V46beECOrF7bFFG0ruDJ0gTHsKvMJxqZ7TIh1gZ1OkTPrVUmk6DUJNWWgqZVel2f6/09qnq2lSmBJHVKlTUQIqVCvXsvTT1A/PehniCDcx6zQ2Sk30eS8f4K7WrC2mNr7MhCFTJLNqzSNROnQjTWqnHoFwlzPbW7c+7uZz3SvZuGcKF0EjMD41t+MuOzf0P5V5/xTnFDaa3YIdmQjaFUEQSSRrvtR4ubsuyJKqKri15UvPZIV1mbTE/AjnMAD4RGlWmM5hvYlkW68qoCqg0VQojbbbrULj3Jj2xhsk3ne2C2uULoNBGpH9q5w/KOMMFmt2h49dPNqYwKLVi+o3J7TQWrokD7kRsRofI6NvW74VzDZeyDefDZrYyzcuEs0Ad7Uk15bZ4TatS17Fq0bxrEnrkmK0HL2J4f2V8EnUAJcZGgMZgKNydthVmeSkroo08HHsDxbiXam4ovADNmtm2GfvEAT3R3R/mqz4dw9UspfvXxbRZVQ0N2kDRFUyfHQDrVcmIXDW1Yp2199LNo6TA+JydFQdT7Cshe4glwhmBL3SjWC/aL2W+dbQWUOZj9KVSQ5ZjeMvGIu/zt/3Gh4FJuLvvNXXOXBzYxhDbXMtzWe6bgBI21gk1YcrcFyXlNxY3gkaeVRLMlGxjFhbkencnYkG2JEEAflVrirgYHUGD8t6pEwN5Vz2DPQhWCHXwJBoFvlzE3LVzt8Q5YrIVco7MTqCYlmjrSSfA/t93BgueLYXFXHQzGU6dGAhg3gTAPvXdm8HQMOon50TmDg4slrWbN93qxHjO9VOFxSooSZjSum9wUY7S7w1wBhmGZZEiYJE6gHpWqHN9117NbTmzhld9HOZLQOnaERmABAnyrF27siuLHF1L3LYuC2xtuJJ0eRDWxlnVgSNdNKBbq4LYOEZpySfhXfn8G3wPOlrISSmu4Zpcaxp46VBHNK3Mydmptu2WSzEwNZ3+IVn+F2lyXtBok6jbXp+ulPg8KzA9mrPlkwqkycum221Apt0bmp06xY5Spfz5/c0fJfGOzxeHuEwFfI5JgBXlD/3A/wCWvZMfwoNc7VTDZYYToyjxr5tUvZaLqsreDgrp5A9K1vDf2u3cPY7IgXTBW2WbKVBByhm6gdPzpyMrVeTyObA926Jt7uB7xIVyqEfCASZAMmQdST4fu1F4jw+3ethe1KhiGYgq57oECABBBA0qswPG/tC9ozBnGh7B2t3ATp3rLd1oP7wmp3BsIZdrhtvcIAJChXIBmXX8Wok/2pSfbYwoLaky14WGw6rmuPctoMoIPwgbBk6DbXX1qUOZGW4twf4W11fAEiLg+f118aggsDIJ/Wnyqp4jcyuuQGHDAqNgSpBAnoQZA6QfKuhNlcsMT1W24IBGoIkHxB2rC8/c2XrF9bNlsnczsYBJkkACR4A/OtFy1mGEshpnIP8Ab6VNuYdWMsqk7SQCY9TTqmZ7hTPKrXM+KOouNJ1Jygn2JBj2oK8xYsz95cbXc5vlpXr1q0AdAPkKNl8vyrnK/BHTMJxhBkbyH9DXk37QLgt27Kp3RmbQadPLzFeo8R/wXM5tWj0kjc79a8v/AGj2iww4USS7KI3JgR+Zo8ZZk8Gq5lwl67h8ALJdWdApKsFgAEkknfQeIrM8Q5CvMAO0csP3nF0/OA4Pzr1fFYRV4fgmygFVRfGCUhhr5io+dM3dyQcp+HxAkbjY0EZygqQTSm9xR8v9rYS1ae1aWyRlcqWkuTAJVlkz4nbSrUcMW2j2rNpMrF3IyMZc6oCRoEJ1PUdKnYtVNlxCAxIMHp3gRr4ilIJ/d1CnvCfEaa0HFlnaM1i+B3C7Zx3m0lSCApHdSCDMa9etSOUeUPs6Ib0Fl+FASyoJ7p7wnMPWtFZwqgzlWfELEVNOgpfLqL9qL8eCuWVHMPKlnGW1W4IYSysAJBg6HxHlXm/F8K+FdUu3GdWEITMLBIKCfAg+uleuWH6eBn2rHc7cHzSrKWtXD3Wn/Dcj4TPiQIPQjzotP/kg8f1yRkk8eRS8PgquBcwhQROoGhPTTc+FQeJ89i3nXD3nymZ7iEE7GG+LXesWuOFm41q8Tl+EuNyOkitnZxn2gJYs31ftO6LYVIAjvZniQoH9qOOPnlWXTyrnmqKri2GvXPvGS4A9tSpYaFSuhJHwneqSzwtANpNe/wCFZTbGT4YgDoQNIg9K8y574MmHvgoMqXFLAdFYGGA8vhPuaX380WxdqzJJhe1vLZBKrGe4wBJyzECNpMCfOr5eX8Nhmts1q2QSQczM7Kyk/EJC6x+EVlsXxBbV4OGGcDKRGYEH8jVzw+0cSnaWVvIomSVUrmAEAOWWT7TVz3KPA3pJ6W36vyv88eK+i247jsO+uHU22IK3FHwEeI8D6aV3w7jTYK2yiG7QK5hoyMAYBifKo9rhj2W/wrwIDd+4hXLpoUA0mfGagWwUKsdO11UmDnAJzaeoO/hSqtvg3sk8ccN9xVdvv/h3zBx18RhbjXcsJlyMBqHJ+EE+KySPIVgb+LZz76AV6hieVrV/CnEYm9cCKl/IlsIgW5Ztq4B7pzZhOu+lU/KfKyEreB10ZZhoBG8EQCPetHFGo2zxmv1PrZKitq6pDcD4PiWFtbhNgl0btGEDsyAGUsveUjfbr0r1SxZv2UCtkxFqO4LurKv/ALWITWPWaqLOBuCD2v8AqRSP/jlolmxdtf4T5JJJCMQh1623DrPyo6QlKTLRcVsIvrJgArbvDXQAOHVj7iaA2Ks27gOIF3IHCgZV+8uDUKiqzFyACTqAIqPdv4hhlN1CWhQFsqpJnSCDNbDiPLbNhrIVpxGHcXrbmADcA7ymIAUglYHlVbjFeAlkl9hOF854e+4t2+1DaDvWyg1mN/Sr+svhMXcx2KtXArW7GHDE5tGuXzAZADrkT8XU7Vp5rgDu3vRaDb3o1SgJdnm3FuLOtsygA6gDeffSs2/Djdu2nmOxLMOveYACPTWtZzEA2GvD+BtfDumPyrKcj2m+yO5ZiDcMSdBCpJ9dY9qjdtixnbukjc3yTwyyZErcUSdvjK6/OolmyxjRD8qPZui5wu7AL5LkFdFlkuKSAfCdjXFt8p7tpzPhEqRuGBIAYeRrt3CBqrJXZN2Z+6tmVPXyqJhEkBoHwj+9TlvAiDZYSDExrHhE/nUHBPCrPhVOdtRL8CuRNsbV1lrm1TNfg6/Os8eo7VhM+xqNxTDlrbhR3mWBv8Q1tnyMqB70a0elEG366VbhybJqRVlgpxaPKOJ8hrisly3CuSA6vMHvQQdDDDUecVsOTuRlwRa4+QuUK9waADVtYEk6VLbD9niSQO5cuAx+FzBMeRH1FXpud1p6afOtlN44SXjsyslZZw++geFYFFP6isX+1JE+zK8DMt1QD4lgcw+Sg1r8OCECjwPsJqg/aDYVuG4nMActvOv8LAjKR5yfqaxYO5r8my/arPJ+Gco9uzXsy5QcxUnx+ZPyr0fhOGtrhrQCjMJAIfI+hk5STHsK8Vt8cuqgUMRBkEE6TuI2I9a0fL/7RCgNrE2lu2XmQBlZSRGZSNvaKfljm1yKw1GJPg9wwuIfLJ7YfzItwe+XcV5XzfwYWcTAuZ8rC6e72ZQuHOTL7zpprVzYRXU3MJj3yAZjYuXGW4B4LJ71Zni9xrzXczlmOksSSYkDU/Kluuf1NvHgaxTknxXKrymmizscRt3sAcLdzLN0XUcGQO6FZWA1gjwpcsY5LeeyxVAr5LTk5RcDGQgDQZE7xBB3msvhbzIoUiI3mp6FLn+IoaPnv0jp5UzHI0tr6MXJp1J7l2b3hvEDczHLlUMVU7lgDq3kJ2Fd4h2aMrZYIltDoOgnT3qpcYgtbuYVkWyw+8tvli2VgHLOqz5HepK27l2/2ZQC0EzkglgRHwztObSPKaYSsQb29mu5NwXaOt9thIQeZBIYewn/ADVdc3Y1OzFgmWunLkDZS6mVjN+6MxX1ioPIV0nBWW1Zi0kAeCZZ8BrWd41iLi46810I7hQ5QEsLKT90pOWA0Cd+pNDtdkWvJRYHmR89zIChsgM5ZgrsjMoJWN5zAwBWy4di8WGuI+Lw1s2yAM+Zw4InMM7KYnTaodkJi7Ct2ao7hSCyrKgEGJGu0/OtHg8EgVRkSQBqFXcDeaDmy500VeH5rxOHvf8AUnD3rRJAbDmWUgTqh12mRrW4wmKW6iuhDKwlSOorOXMApuo+kDNmEDvEgDX6a+VQcfwXF2Hy4EhbLAPlJ0RzowXTbQH1Y1KKppEDjsixfOsMjGD0IUg/kPnVByRn+wmR3e1fJPhlTN9R+dX/ADO3/S3SZHcf5RpVbysP/K7H81yP9RoX0MR7NBy9a/8AL8UOpa5c95O3+mpXElIUso1MGJyzrA1g9D9BS5ZGaxfH4hc/X1qLxLGFbViGALMnhLd0nKPUxr4A0P0yF20LD3HzDMVRR3iQxZjoQIGURvUXg+IF2yrDYjT2JH5g1a2scwKAugLaCDM+QBANUvAUItZdyGf3PauSar1PwLdN8i5t7VA4jb7ra5dN+nuKnqYqDjyYOVczQYUmAfInpWf2aCD4NYUag+EGdOmvWpCvVDYv3QINnswOgZTH+nSpuGxh61JzjZKxFnNm9FYHzUn/AGrtmkHzM/8AxH+9dWHBia5viPpWhLLen/gzVi26j+TpW/ICoHG8N2li5b/GjD3gx9Yqbh2B61xiBOtILs0Dw+3wU3R3bLN5raYjXQjMqxVlg/2U2mSbmI7C4ZItso0/CGn3r2Nbk22t2+6cpQRoFJUgR8+leeYn7XZfLiVd1AgTaFwDwIcakf3p9SkuirHDHkdZKRBw/It0OIe0yjZg4ny0irHh/JKIzNiroykGAhgzMyTHhQbfNoTYFSDv2Vz6CK54z+0axP3jMxjQ9lJP+rQUEcX6Gxl1spR2Smtr4f2Q+YOWURe0sOz2x8WaJWYAIIjMNQNqi8D5bvYliLSEgfExICrPiTsfLetRwnDPjFD3Fe1ZIgBmyu4JBBCrog031O8RvW34eqIoS2qqo2AER+vGrFH7MfNOKfsdmawnJt61byh1ct0j4GiAQW0I8Zj3rTcq8jGwk4q8cQ7QSIC21joqgS3v8qs0UEVNwl0xln+U7+nrV8XXBmZU29xMS2FACgADYDQD0AqIOF21F7KoBvEtcP4iVCa+wFccMxjuTnyhllWVTJUgx3vXcabU3EOPWbOjOMw/dGrfLp70VlFOzGYJMpCx8Gmk9NKvVfunbY1SWLwa45GxZiPQmrazsfQ/lXMuDs8L+vKsredixJLHU/vN4+taS42nl/sK88xXDcRfdna92IkhUXXug6EnxOtcgkaLnG5/0t7+QrMdeun0qJy85XAYZehTN6Znau+eFjA343yQNd40H9Kicm8T7fAozIqdmDZChi05AIMnqSTQpEtmv5RuzcuL0ymPU71wuCUhSVBK/DOsECNCdqHylcAv6kDMI9zMVMXqPBmHyYipaBTZA4vwYXrUHuEEMjjdHU6EHw/pUfhmON1A5GVjo48HU5XjyzKaurySvsaqbTQ5HQGfUkkk/M0rqfgNab5EztNKiYqcygbyGPoDJn5RHnRxoJOnlUZzrM+dZ6NCiQbk7maGMIs71zevJEzVfdxu9X48Mp/gqnlUOi2OIVeo2oa3jBJjrVOLk9NalKNDrrTnoJQ2ivqvduZNwEwG6HbzmpbJIqHh37oA0AAj0ipObzrOkqdDqe5WioXjeTG9gZkoHAyiIMg67nUHwitbg2n3rI8KxRbiOJSNFtWQNPNmJn/OPlWpw7+FaEPihCfbC4zhVm4PvLSN6qJ+Y1FeM/ZreExt/C3wbgS7nwyM6hUVpdWBfUaFdj0PhXtZavK/254G22EtXSo7VbwtqwEEoUclSeolQR4SavjzwUvjlE7D8fQEwUnrl7wHkWaB8qvOGcTD6j9eniK+f+XL9w4i1bFwqHYICQHyljAOU7617HwDlnE2ro7TEC6m7EKVOmwGsAny6VMo0TCe43eGxNTrbyKq1ujYaVLwl3Q+pqsloyXGMXiTeuKgt2cx+8e3Ie7GxJ1IEHYGqPilt8gtWJF1w5BAlm7NcxmCTWv5iWLgPQgT7GP7V5R+07iD2ThTbZkabjAgkaDKN9+tHDmXIEuI8Gh5J5zViLWIHZ3I8IBI0kSPKvRLJBB21B/KsPwvBW8TYAuoDmE/xITrKtuCP6VJwvErvD2Fu+Tcw7d23e6qSNFuDofoaNgI1l0dzf8AUVmyh8a0puBrakEEETI6g7RWUa6J3HzrkSLnpGOEub5R3mjU5VIJgVF4HjmTh+FyYa5dlDcyplzZCzS5zQCddhvUTnnj9y3g3OXeAQBAhoBB38z71fcpYgjDWS7JJs24KggARIUSZMeJ+lV3wHXuJHLuKU3EuoSUbI4kEEAsVII6EHQjoRVzh7mYudvvHHp3p/rVLftsReFk5Lhtkow0i5JIM+M0Xl3DXreHi+Sbhd2JLByQ0QSep/tU9g1ReMZFVdwZXb2P0qcxOX9dKzhxxN64GaSSrqP4SoX81aqdRFvG2vBdp5JZKfktc00O6kyPIxNNhR3ZNGCak+Gn686y13ZqlOz/AEoNx4Gp8/8Aaj37RWQf+Qdqr1bNrBgTv6ma2oNNcGVJU+R7F+TU+3emRVULnX5e1SbF6OtEwS04U3dIPj+vaatHUVA4IA0z0MVcXcGIMaGszNH3tj2KaUVZQYdwl69cM5nIT/IqrEeZOap1vmELoEJ6bgf0qtvkSfU0BqfjHgTl2y6fmVuiL7k1nuasEvEERL0gIxcZCRJIy6kz0qQrVw7xRpAMxWI/ZqEIfDXStxSGUXIKkggjvAAjbwNa3l3nLEXbjW7uFCNbKi7DARmkB1B+JTB28N6PbE+pprqhSt0b2yA3/wCskZvkYPsfGpfPZFGpB10qTw+5IPkxFV918onw1/vRuF3Zzn/3GHygVXVBvkbmQd1DMQSNpOo/2rxX9reJBvYdPBGYnqczx/8AzXt/G7eaw3l3vkf+a8f5u5a7fG23vMbeH7PKbignIVzN3tIAJNFF07BknKNI3fK/Dh9ntFTMqp1naBWjfhqvbZLgDKykFTsRFUXKJUWECuSFVVkxvGlaZLh1lwflpQvIc4Mydstwy8LV0lsHdaLT6k2m3yuf1I8waER+orS8RwCX7TW7mqOI9D0byIMEVj+CWLq2FW6GDLKiRuoYhT7gUcJWQ40Q/wBpn/oXB11VfDUuutX9vB9jatW5zZERAYiQqxqKVKh8B0rJXD9WP8o/OrV+g/W1NSqSscnumvLOc+Kth+IWnTrCFZ0INwyD9aVKrocqX4KZOpRa+z0Dhz6Hymphbuny+ppUqwZdm9EqsXcMa9DHtWf4deL2nJO126o8grkClSrR03wQnqEtw5YgxR7OoPkTSpU0KsP/AOKtZSVAljEnp7VbcO4+9xLgYCUQtI0n2pUqSmvePQivTspjjjO1I4pvKlSp1CLORiGmnW6TM9DApUqkgMHiI8aIV0I6NIPvSpVARJTiDHBC4YJFtgf4ssqT75ZqbyvdJwtknUsoYnxLSSfnSpUEiUXl4SjD+E/lWaXDmF138vP1pUqWzSaqi7FFO7BW7OV5ED0EeXSpoVgGbO2kCJ01O/lT0qo3PkY2o0PCcKrYeSO8Z1kk6MY1NFxODUken96VKmocpGfLiTX6n//Z"/>
          <p:cNvSpPr>
            <a:spLocks noChangeAspect="1" noChangeArrowheads="1"/>
          </p:cNvSpPr>
          <p:nvPr/>
        </p:nvSpPr>
        <p:spPr bwMode="auto">
          <a:xfrm>
            <a:off x="134938" y="-690563"/>
            <a:ext cx="1362075" cy="1419226"/>
          </a:xfrm>
          <a:prstGeom prst="rect">
            <a:avLst/>
          </a:prstGeom>
          <a:noFill/>
          <a:ln w="9525">
            <a:noFill/>
            <a:miter lim="800000"/>
            <a:headEnd/>
            <a:tailEnd/>
          </a:ln>
        </p:spPr>
        <p:txBody>
          <a:bodyPr/>
          <a:lstStyle/>
          <a:p>
            <a:endParaRPr lang="en-US">
              <a:latin typeface="Book Antiqua" pitchFamily="18" charset="0"/>
            </a:endParaRPr>
          </a:p>
        </p:txBody>
      </p:sp>
      <p:sp>
        <p:nvSpPr>
          <p:cNvPr id="72709" name="AutoShape 4" descr="data:image/jpg;base64,/9j/4AAQSkZJRgABAQAAAQABAAD/2wCEAAkGBhQSEBQUExQUFRUVFxgUFRcXFxYXGBQXFRUWFxQYFRgXHCYfGBkkHBUVIC8gIycpLCwtFR4xNTAqNSYrLCkBCQoKDgwOGg8PGiwkHCQsLCwsLCwsLCwsLCkpLCwsLCwsKSksKSwpLCwsLCwpLCwsLCwsKSwsLCwsKSwsLCwsLP/AABEIAOUA3AMBIgACEQEDEQH/xAAcAAABBQEBAQAAAAAAAAAAAAADAAEEBQYCBwj/xABDEAACAQIEAwYDBQYFAgYDAAABAhEAAwQSITEFBkETIlFhcYEykaEUI1Kx8AdCYnLB0TOCkuHxJLIVJTRjotJTc8L/xAAaAQACAwEBAAAAAAAAAAAAAAACBAEDBQAG/8QAKhEAAgIBBAEEAQQDAQAAAAAAAAECEQMEEiExQRMiMlFxYYGhsSMz8QX/2gAMAwEAAhEDEQA/AJaWa7Fmr1+Xbo/cJ9INRbvD3XdGHqDW6s8X0zBellHtFb2dN2dTDZrg26NTsB46I2SnyUbJThKmwNoHLTBKPkpBK6zqAZKWSj5KWSpsjaR8lLJR8lNkrrI2gMlMVqRkpsldZ20Blpoo+SmyVNkbQMU0UcpXJWpsjaCiniiZKfJXWRtBRSAowSi4fD5jEwOpoZTUU2w443NqMVyyLlpstWh4ep+FiOmuvzjaodywVJBGtVYtRDL8WXZtJkxfNEYpXLJUgpTZKY3CrgRSlcG3UspXBSi3AOB6ecNcH74P8y/2NMzXh+6jejEfQipxammvJHtCtCZ2yvZiepykfMVQcz4REuqEUKCskD1NbBd6y3Nf+Mv8g/Nqb0jfqdierivT6KArTZaKVpZa1zHoFlp8tFyUslSRQHLSy0YLSy11nUAyUslGyVyynSAPPy9NNa4GgRSllouSmy1x1AiKbLRctNlqbIoEVpZaLlpgvvXWdQPLSy0XLT5amyNoLLUlVyjzP6FcolEtiTPTpWbrcvGxfua//n4OfUf7HZ0X0/5qHdYsZNSsQ06eFAy1ZpMWyO59v+irX5t8ti6X9gStMVo5WmyU9Zm0Rylc5KkFa5y0Vg0XicTvDa6/vlb8xUm3zBeG+Q+q/wD1NV9vUA+Vd5PH/n0rJcItdG9ukvJoeEcYN1yCgWATIM/SKruaiDdXxy6+50onLY++P8h09x8zQuZv/UH+Vf60GKKjm4OzyvFyU0UstEilFaNmZQPLT5a7iny11nUDyUstFy0stdZ1AstclaMVpildZFAopslGy02WpsigOSlko2WllrrO2gclNko+SnyV1k7SPlp8tGyUmEUM8ijFthY8bnJRQEjWKMAANPSuDakabkfIV1as5VA8Ky8UXmyW+jZzzWDFtj30gWWlko+SmKVrWYdAMtNko5Wmy1NkUAKVzkqRkpsldZziHwmgj4iD7D18TUgL13Pj+tqHaYZyI6CdesafSpOngaz4tUa8075J/Lg+8b+T+oqPzCP+ob0X8qmct/G5gfCBp61F45/jt7f9oocf+1/gDN/rX5KvLT5aJFOBTojQLJT5aJFPlFccCy0stGy0stcRQHLTZaNlFLLXWcBy02Wj5abKK44DkpZKPlpZa44DFKKLFPlrjgOWo1xpMfqKlYh4HrQLCdY1NI6mdtQRp6PHtW9ndtKJlouWlFNYcahGhLPleSd+PAErSy0UqKbJVpTyCy02WjZaYrXEActLJRctNlqeDjOcf4s9l+zt27knUMq5gCdgpOk9fLwrR8Lw1y3YtLeHfy6xOup8dtxrR0EMwHl1026eNdLdbZiWjqd4Ouh8B4VmRjtfBsSluVMtOX/jf0Htr+tai8ZH3ze35CnwmNNlWcIXJygAELpOpk+VDxWJF12YAiY0YQQYGhFFjf8AlZTlT9NEaKWWiZKUjxFNbhTa2cBacLTi6sxNEK1247aDimiiZafLU2RQKKbLRstNlrrOoEVpZa7uGBJqFdvsw7ug8arnmjBcl2LTyyv2koLSC1GtqwEgt5ZgY86kXcSqrmbu+Okwfaq4amEuCzJo5w57Hy0ooqiRI2oGNfKnrpV0p0rKI43KSiQHfM/5VMsW9J+XpUbB4fM3kNz/AEqzy0rhjb3sc1E9sfTiCy0stFy0stOWIUBy0+Wi5KbLXWRQLJTRRitLLU2dQHLTZaMVpstdZ1AFB7QNr3liBMb7x49PSKsFw+s/8V3hsGEUAdBA8f8AapFZs8t9GtDHXZxatdD1qLdw0HWfDw9vSpopr+on2P8AQ1SnyWtXwU2NsFSN9fE+dEwNpGLZmRT/ABGB7aVJxOGDrOxTWYJlRuIGpI3+dZ+41svP2m4F/ClpB82ck/SmVlVFHpN8IsL8K7ZCDAMEbSAdpquscQYnViKlpxKwpBUvp+ITJ8dBVZZyTmdo1nKASBPn1rnkjXZ3ozbqi04jxIrkupLWkB7YRLRp94sbheo8JPSrcgQCCCCAQQQQQdtRVLw/idpFA2jSNSCB19x411w3G2rYa2rDIDNvQ91W1yeimY8iKUWoyJ2NT0sJKi0F9CxQMuYAErIkA7Ejw0Nd5ao8XjR9pssgTKcy3X0zARFsbTAJJq6tYpCNGX5im8edydMSzaXZG0VnFmOdV6EE/WPfpSa6UAPj0603NWEL2Q6PDIfIjKd510AMHSs9huJNeuKrqbcd2Qc0nyP1FLap0PaGLaV+DbYTESkMQCdtd6WGRGu5WhgRMawCNjp1qBheG5rf3rK6gyvdhidhJmplnDol9cumaZWdCSpkkeIjek4P3Idyr2tE02UCnKAAugidh6+n1rNcZ4gwts6W2uECVRASxEwD5anfoK0uNvC0hJ3OwGup3+W9YXmLmA4ZkCErecTsICGCAAd9I+daSbk9iMiowvIw/IPMTYi01u8uS/bZiw6Mpbux6fD7A1qsleO8ocYuW+IoHMlnyNsMwcwPLqK9sGEb8LfKnPgkmIP3ttEXJSy1L+xv+FvlXBsEdD8q7cjtj+iPlpZKN2dNlqbIoFkpslGy0stdZ1ACtNlo+WuSKmyKJj1yfkPGowxDEd9Sp85knyU6x5mKa68Rnknog396yzYCi5+HbqTtQzih018aBiL0QH1J+G0up/zeFQMVj4OVjLb9mmuUeLnYD1qCSzs4jXQ6jUVl+PYTsbxI/wANxnUeH4lmehmomN5pIbLbl32ATUA+R6n0q/4ry1fxeDsu1xMPetkuBOYGQO63QTAMaxrVke+UVz64ZmzZvtHY2e1LAEd4IIkhiS3QQP8AVVDxLm44e61nEYW7bdNwGRtDsV2zA+Ir1Gyh7UZcvdshNBAzFiS0bRpULmnle1j0C3FAu2+8lwaFPKRupjarPTTVgevOMqZhbvNVm2Fa6l+0G2L2jB9MpNSLfHLd5ctm5LPCoMrrLHQalR+dafkjlwZy+LQNdtfdIjQyLEEuBsSdIPQVzzs1ixfW52aWXTvo+YDOQQfgBj91gKXjy6rkalkfjooMAbuYq4EqQNZE/iIIBHtRf/GLOcqXAI6nb2O1ZvB8xi9fuNfxBtpmIW2NMwgSzP0BM6CrrF47DZV1R11CKomB1P8AvVzrc9yKk5VxyWOP4nbt2sx741hVIltJIHSqnCm46o7Z2DgZFgBlKmVViNzlMT5Vl8Xi8rSgOXWVA1Hgw8T4jzrbcj4m1iB2LuFZ4Fsn4bg6KfBx0pPI7dLo0ILbHdLvyaHAkvbK6HSCHnY/wjWh2sM1nMy5VI10XL5EyxY7Hbaj43gGNsZjbS3eUarFzI6+QBAk++tV1rhuMv4O5dbNbKXC3ZmCbiqARlO4I19amMK6AeZSTFxjmEWwDeYvqwUKBJI18tJjXwryvjnMgxGINwk5yxDf0iOgiPetkcDZxhZb1/sXhVtnvBDr3sxG0zRL/wCyDDLbL/aU0XN3NdRqO8TtvPtT+DJCCtvky9TilKW2nRXLyW1zCrjA8PA7okEFToxPpHzFe28q8Y+04S1dPxFYceDro31/OstwfBEW+zMZLiwPJwJH019qXIHEjavXMMwygy6dDIJzA+0fKhnP1OQVjWPhHoFKgnEeVcm+apsOg+UUxsKeg+QoAuGd6kxUpkNAjg0P7o+VDbhtv8P1NSqVTuZFIhHhKeB+dcf+Dp/F9P7VPmlU75fZG1fRmXxBIgQD+I+FV1y9lBKkKuzXm3byQGq7D8dF+1nHd1YEeJQwzW/xJVTxrmIBJBXMB3SdVUbSgj4vI1WNkviXGltKdTbUidwb933OltfM0Hg/LOJxwGn2bDkzsZfzg95yfxNp61nsVct4fDfabzC7iLwzWUJkCR8bD94ifSYFewYDFBcFauuSMllWM6TFsfF67/KiK5SoqeD8tYWxbV1WM2me44ViCdPT0WKs8WLFoKe4AWCmFa4TO20x6nSsdw7mL7R2dpVXPGkmVECdNfiNdYLFYvtSL1opby6kqVh5IAUn4xA8NKNwknTAjOMlaZa4dh9qxKgjui2gO0GG1HjuNKsMs90aNE5v6jxO+nnVRg0C9vdOk3DPUlBbUhfDqfnSbiZOTWFuaKVMZSFJkZtwIiaKMvAMsduyn5/55OBAt2QBfYSSRORZ0I8Sdd68W4xxe5ecvdd3c9WaSfnU/nvixuY+8SSQr5B4QmlZu7dk+NWJJO6LY8Rpie6akWMUVO8HbSiYHgOIvfBbc9ZAMbTVlf5RxKqjNbPeByxrGvU9DXPJF+Q1jlfCJ2DvB0BO/jRlZrLZ1mPiYDp/Gnn4gVXcHRkd0eQZKwehFW4PT5VmZltm/o08T3Q5PbOQObxjLIRyDdRQSf8A8i7BvXaa1QsqBECDuPXevnjlfiTYPF27qfBnAuJ0AYwxXwEdK+h7d4EAgggiQehB1BqyErRnZ8eyXHTPAuZMEbGIvJsUchfQar9Io2F447WVsk9w6gQPUA+I3rRc9NafE3iVDMCqyAdsgjbczWN+zOigsjLruVI6+dVqW1mnLA3ii5eUem8DuNd4crqZfD3IYeIQb/6GU+1QeYz2N+zik2kOfMbOD7H613+zHiEX7thvhuWxcA8Sndb5qw+VWPEuHzZvWDvZJK+aHUfQ/SnImI/o1dm6GVWXUMAQfEHUV3WP5V46beECOrF7bFFG0ruDJ0gTHsKvMJxqZ7TIh1gZ1OkTPrVUmk6DUJNWWgqZVel2f6/09qnq2lSmBJHVKlTUQIqVCvXsvTT1A/PehniCDcx6zQ2Sk30eS8f4K7WrC2mNr7MhCFTJLNqzSNROnQjTWqnHoFwlzPbW7c+7uZz3SvZuGcKF0EjMD41t+MuOzf0P5V5/xTnFDaa3YIdmQjaFUEQSSRrvtR4ubsuyJKqKri15UvPZIV1mbTE/AjnMAD4RGlWmM5hvYlkW68qoCqg0VQojbbbrULj3Jj2xhsk3ne2C2uULoNBGpH9q5w/KOMMFmt2h49dPNqYwKLVi+o3J7TQWrokD7kRsRofI6NvW74VzDZeyDefDZrYyzcuEs0Ad7Uk15bZ4TatS17Fq0bxrEnrkmK0HL2J4f2V8EnUAJcZGgMZgKNydthVmeSkroo08HHsDxbiXam4ovADNmtm2GfvEAT3R3R/mqz4dw9UspfvXxbRZVQ0N2kDRFUyfHQDrVcmIXDW1Yp2199LNo6TA+JydFQdT7Cshe4glwhmBL3SjWC/aL2W+dbQWUOZj9KVSQ5ZjeMvGIu/zt/3Gh4FJuLvvNXXOXBzYxhDbXMtzWe6bgBI21gk1YcrcFyXlNxY3gkaeVRLMlGxjFhbkencnYkG2JEEAflVrirgYHUGD8t6pEwN5Vz2DPQhWCHXwJBoFvlzE3LVzt8Q5YrIVco7MTqCYlmjrSSfA/t93BgueLYXFXHQzGU6dGAhg3gTAPvXdm8HQMOon50TmDg4slrWbN93qxHjO9VOFxSooSZjSum9wUY7S7w1wBhmGZZEiYJE6gHpWqHN9117NbTmzhld9HOZLQOnaERmABAnyrF27siuLHF1L3LYuC2xtuJJ0eRDWxlnVgSNdNKBbq4LYOEZpySfhXfn8G3wPOlrISSmu4Zpcaxp46VBHNK3Mydmptu2WSzEwNZ3+IVn+F2lyXtBok6jbXp+ulPg8KzA9mrPlkwqkycum221Apt0bmp06xY5Spfz5/c0fJfGOzxeHuEwFfI5JgBXlD/3A/wCWvZMfwoNc7VTDZYYToyjxr5tUvZaLqsreDgrp5A9K1vDf2u3cPY7IgXTBW2WbKVBByhm6gdPzpyMrVeTyObA926Jt7uB7xIVyqEfCASZAMmQdST4fu1F4jw+3ethe1KhiGYgq57oECABBBA0qswPG/tC9ozBnGh7B2t3ATp3rLd1oP7wmp3BsIZdrhtvcIAJChXIBmXX8Wok/2pSfbYwoLaky14WGw6rmuPctoMoIPwgbBk6DbXX1qUOZGW4twf4W11fAEiLg+f118aggsDIJ/Wnyqp4jcyuuQGHDAqNgSpBAnoQZA6QfKuhNlcsMT1W24IBGoIkHxB2rC8/c2XrF9bNlsnczsYBJkkACR4A/OtFy1mGEshpnIP8Ab6VNuYdWMsqk7SQCY9TTqmZ7hTPKrXM+KOouNJ1Jygn2JBj2oK8xYsz95cbXc5vlpXr1q0AdAPkKNl8vyrnK/BHTMJxhBkbyH9DXk37QLgt27Kp3RmbQadPLzFeo8R/wXM5tWj0kjc79a8v/AGj2iww4USS7KI3JgR+Zo8ZZk8Gq5lwl67h8ALJdWdApKsFgAEkknfQeIrM8Q5CvMAO0csP3nF0/OA4Pzr1fFYRV4fgmygFVRfGCUhhr5io+dM3dyQcp+HxAkbjY0EZygqQTSm9xR8v9rYS1ae1aWyRlcqWkuTAJVlkz4nbSrUcMW2j2rNpMrF3IyMZc6oCRoEJ1PUdKnYtVNlxCAxIMHp3gRr4ilIJ/d1CnvCfEaa0HFlnaM1i+B3C7Zx3m0lSCApHdSCDMa9etSOUeUPs6Ib0Fl+FASyoJ7p7wnMPWtFZwqgzlWfELEVNOgpfLqL9qL8eCuWVHMPKlnGW1W4IYSysAJBg6HxHlXm/F8K+FdUu3GdWEITMLBIKCfAg+uleuWH6eBn2rHc7cHzSrKWtXD3Wn/Dcj4TPiQIPQjzotP/kg8f1yRkk8eRS8PgquBcwhQROoGhPTTc+FQeJ89i3nXD3nymZ7iEE7GG+LXesWuOFm41q8Tl+EuNyOkitnZxn2gJYs31ftO6LYVIAjvZniQoH9qOOPnlWXTyrnmqKri2GvXPvGS4A9tSpYaFSuhJHwneqSzwtANpNe/wCFZTbGT4YgDoQNIg9K8y574MmHvgoMqXFLAdFYGGA8vhPuaX380WxdqzJJhe1vLZBKrGe4wBJyzECNpMCfOr5eX8Nhmts1q2QSQczM7Kyk/EJC6x+EVlsXxBbV4OGGcDKRGYEH8jVzw+0cSnaWVvIomSVUrmAEAOWWT7TVz3KPA3pJ6W36vyv88eK+i247jsO+uHU22IK3FHwEeI8D6aV3w7jTYK2yiG7QK5hoyMAYBifKo9rhj2W/wrwIDd+4hXLpoUA0mfGagWwUKsdO11UmDnAJzaeoO/hSqtvg3sk8ccN9xVdvv/h3zBx18RhbjXcsJlyMBqHJ+EE+KySPIVgb+LZz76AV6hieVrV/CnEYm9cCKl/IlsIgW5Ztq4B7pzZhOu+lU/KfKyEreB10ZZhoBG8EQCPetHFGo2zxmv1PrZKitq6pDcD4PiWFtbhNgl0btGEDsyAGUsveUjfbr0r1SxZv2UCtkxFqO4LurKv/ALWITWPWaqLOBuCD2v8AqRSP/jlolmxdtf4T5JJJCMQh1623DrPyo6QlKTLRcVsIvrJgArbvDXQAOHVj7iaA2Ks27gOIF3IHCgZV+8uDUKiqzFyACTqAIqPdv4hhlN1CWhQFsqpJnSCDNbDiPLbNhrIVpxGHcXrbmADcA7ymIAUglYHlVbjFeAlkl9hOF854e+4t2+1DaDvWyg1mN/Sr+svhMXcx2KtXArW7GHDE5tGuXzAZADrkT8XU7Vp5rgDu3vRaDb3o1SgJdnm3FuLOtsygA6gDeffSs2/Djdu2nmOxLMOveYACPTWtZzEA2GvD+BtfDumPyrKcj2m+yO5ZiDcMSdBCpJ9dY9qjdtixnbukjc3yTwyyZErcUSdvjK6/OolmyxjRD8qPZui5wu7AL5LkFdFlkuKSAfCdjXFt8p7tpzPhEqRuGBIAYeRrt3CBqrJXZN2Z+6tmVPXyqJhEkBoHwj+9TlvAiDZYSDExrHhE/nUHBPCrPhVOdtRL8CuRNsbV1lrm1TNfg6/Os8eo7VhM+xqNxTDlrbhR3mWBv8Q1tnyMqB70a0elEG366VbhybJqRVlgpxaPKOJ8hrisly3CuSA6vMHvQQdDDDUecVsOTuRlwRa4+QuUK9waADVtYEk6VLbD9niSQO5cuAx+FzBMeRH1FXpud1p6afOtlN44SXjsyslZZw++geFYFFP6isX+1JE+zK8DMt1QD4lgcw+Sg1r8OCECjwPsJqg/aDYVuG4nMActvOv8LAjKR5yfqaxYO5r8my/arPJ+Gco9uzXsy5QcxUnx+ZPyr0fhOGtrhrQCjMJAIfI+hk5STHsK8Vt8cuqgUMRBkEE6TuI2I9a0fL/7RCgNrE2lu2XmQBlZSRGZSNvaKfljm1yKw1GJPg9wwuIfLJ7YfzItwe+XcV5XzfwYWcTAuZ8rC6e72ZQuHOTL7zpprVzYRXU3MJj3yAZjYuXGW4B4LJ71Zni9xrzXczlmOksSSYkDU/Kluuf1NvHgaxTknxXKrymmizscRt3sAcLdzLN0XUcGQO6FZWA1gjwpcsY5LeeyxVAr5LTk5RcDGQgDQZE7xBB3msvhbzIoUiI3mp6FLn+IoaPnv0jp5UzHI0tr6MXJp1J7l2b3hvEDczHLlUMVU7lgDq3kJ2Fd4h2aMrZYIltDoOgnT3qpcYgtbuYVkWyw+8tvli2VgHLOqz5HepK27l2/2ZQC0EzkglgRHwztObSPKaYSsQb29mu5NwXaOt9thIQeZBIYewn/ADVdc3Y1OzFgmWunLkDZS6mVjN+6MxX1ioPIV0nBWW1Zi0kAeCZZ8BrWd41iLi46810I7hQ5QEsLKT90pOWA0Cd+pNDtdkWvJRYHmR89zIChsgM5ZgrsjMoJWN5zAwBWy4di8WGuI+Lw1s2yAM+Zw4InMM7KYnTaodkJi7Ct2ao7hSCyrKgEGJGu0/OtHg8EgVRkSQBqFXcDeaDmy500VeH5rxOHvf8AUnD3rRJAbDmWUgTqh12mRrW4wmKW6iuhDKwlSOorOXMApuo+kDNmEDvEgDX6a+VQcfwXF2Hy4EhbLAPlJ0RzowXTbQH1Y1KKppEDjsixfOsMjGD0IUg/kPnVByRn+wmR3e1fJPhlTN9R+dX/ADO3/S3SZHcf5RpVbysP/K7H81yP9RoX0MR7NBy9a/8AL8UOpa5c95O3+mpXElIUso1MGJyzrA1g9D9BS5ZGaxfH4hc/X1qLxLGFbViGALMnhLd0nKPUxr4A0P0yF20LD3HzDMVRR3iQxZjoQIGURvUXg+IF2yrDYjT2JH5g1a2scwKAugLaCDM+QBANUvAUItZdyGf3PauSar1PwLdN8i5t7VA4jb7ra5dN+nuKnqYqDjyYOVczQYUmAfInpWf2aCD4NYUag+EGdOmvWpCvVDYv3QINnswOgZTH+nSpuGxh61JzjZKxFnNm9FYHzUn/AGrtmkHzM/8AxH+9dWHBia5viPpWhLLen/gzVi26j+TpW/ICoHG8N2li5b/GjD3gx9Yqbh2B61xiBOtILs0Dw+3wU3R3bLN5raYjXQjMqxVlg/2U2mSbmI7C4ZItso0/CGn3r2Nbk22t2+6cpQRoFJUgR8+leeYn7XZfLiVd1AgTaFwDwIcakf3p9SkuirHDHkdZKRBw/It0OIe0yjZg4ny0irHh/JKIzNiroykGAhgzMyTHhQbfNoTYFSDv2Vz6CK54z+0axP3jMxjQ9lJP+rQUEcX6Gxl1spR2Smtr4f2Q+YOWURe0sOz2x8WaJWYAIIjMNQNqi8D5bvYliLSEgfExICrPiTsfLetRwnDPjFD3Fe1ZIgBmyu4JBBCrog031O8RvW34eqIoS2qqo2AER+vGrFH7MfNOKfsdmawnJt61byh1ct0j4GiAQW0I8Zj3rTcq8jGwk4q8cQ7QSIC21joqgS3v8qs0UEVNwl0xln+U7+nrV8XXBmZU29xMS2FACgADYDQD0AqIOF21F7KoBvEtcP4iVCa+wFccMxjuTnyhllWVTJUgx3vXcabU3EOPWbOjOMw/dGrfLp70VlFOzGYJMpCx8Gmk9NKvVfunbY1SWLwa45GxZiPQmrazsfQ/lXMuDs8L+vKsredixJLHU/vN4+taS42nl/sK88xXDcRfdna92IkhUXXug6EnxOtcgkaLnG5/0t7+QrMdeun0qJy85XAYZehTN6Znau+eFjA343yQNd40H9Kicm8T7fAozIqdmDZChi05AIMnqSTQpEtmv5RuzcuL0ymPU71wuCUhSVBK/DOsECNCdqHylcAv6kDMI9zMVMXqPBmHyYipaBTZA4vwYXrUHuEEMjjdHU6EHw/pUfhmON1A5GVjo48HU5XjyzKaurySvsaqbTQ5HQGfUkkk/M0rqfgNab5EztNKiYqcygbyGPoDJn5RHnRxoJOnlUZzrM+dZ6NCiQbk7maGMIs71zevJEzVfdxu9X48Mp/gqnlUOi2OIVeo2oa3jBJjrVOLk9NalKNDrrTnoJQ2ivqvduZNwEwG6HbzmpbJIqHh37oA0AAj0ipObzrOkqdDqe5WioXjeTG9gZkoHAyiIMg67nUHwitbg2n3rI8KxRbiOJSNFtWQNPNmJn/OPlWpw7+FaEPihCfbC4zhVm4PvLSN6qJ+Y1FeM/ZreExt/C3wbgS7nwyM6hUVpdWBfUaFdj0PhXtZavK/254G22EtXSo7VbwtqwEEoUclSeolQR4SavjzwUvjlE7D8fQEwUnrl7wHkWaB8qvOGcTD6j9eniK+f+XL9w4i1bFwqHYICQHyljAOU7617HwDlnE2ro7TEC6m7EKVOmwGsAny6VMo0TCe43eGxNTrbyKq1ujYaVLwl3Q+pqsloyXGMXiTeuKgt2cx+8e3Ie7GxJ1IEHYGqPilt8gtWJF1w5BAlm7NcxmCTWv5iWLgPQgT7GP7V5R+07iD2ThTbZkabjAgkaDKN9+tHDmXIEuI8Gh5J5zViLWIHZ3I8IBI0kSPKvRLJBB21B/KsPwvBW8TYAuoDmE/xITrKtuCP6VJwvErvD2Fu+Tcw7d23e6qSNFuDofoaNgI1l0dzf8AUVmyh8a0puBrakEEETI6g7RWUa6J3HzrkSLnpGOEub5R3mjU5VIJgVF4HjmTh+FyYa5dlDcyplzZCzS5zQCddhvUTnnj9y3g3OXeAQBAhoBB38z71fcpYgjDWS7JJs24KggARIUSZMeJ+lV3wHXuJHLuKU3EuoSUbI4kEEAsVII6EHQjoRVzh7mYudvvHHp3p/rVLftsReFk5Lhtkow0i5JIM+M0Xl3DXreHi+Sbhd2JLByQ0QSep/tU9g1ReMZFVdwZXb2P0qcxOX9dKzhxxN64GaSSrqP4SoX81aqdRFvG2vBdp5JZKfktc00O6kyPIxNNhR3ZNGCak+Gn686y13ZqlOz/AEoNx4Gp8/8Aaj37RWQf+Qdqr1bNrBgTv6ma2oNNcGVJU+R7F+TU+3emRVULnX5e1SbF6OtEwS04U3dIPj+vaatHUVA4IA0z0MVcXcGIMaGszNH3tj2KaUVZQYdwl69cM5nIT/IqrEeZOap1vmELoEJ6bgf0qtvkSfU0BqfjHgTl2y6fmVuiL7k1nuasEvEERL0gIxcZCRJIy6kz0qQrVw7xRpAMxWI/ZqEIfDXStxSGUXIKkggjvAAjbwNa3l3nLEXbjW7uFCNbKi7DARmkB1B+JTB28N6PbE+pprqhSt0b2yA3/wCskZvkYPsfGpfPZFGpB10qTw+5IPkxFV918onw1/vRuF3Zzn/3GHygVXVBvkbmQd1DMQSNpOo/2rxX9reJBvYdPBGYnqczx/8AzXt/G7eaw3l3vkf+a8f5u5a7fG23vMbeH7PKbignIVzN3tIAJNFF07BknKNI3fK/Dh9ntFTMqp1naBWjfhqvbZLgDKykFTsRFUXKJUWECuSFVVkxvGlaZLh1lwflpQvIc4Mydstwy8LV0lsHdaLT6k2m3yuf1I8waER+orS8RwCX7TW7mqOI9D0byIMEVj+CWLq2FW6GDLKiRuoYhT7gUcJWQ40Q/wBpn/oXB11VfDUuutX9vB9jatW5zZERAYiQqxqKVKh8B0rJXD9WP8o/OrV+g/W1NSqSscnumvLOc+Kth+IWnTrCFZ0INwyD9aVKrocqX4KZOpRa+z0Dhz6Hymphbuny+ppUqwZdm9EqsXcMa9DHtWf4deL2nJO126o8grkClSrR03wQnqEtw5YgxR7OoPkTSpU0KsP/AOKtZSVAljEnp7VbcO4+9xLgYCUQtI0n2pUqSmvePQivTspjjjO1I4pvKlSp1CLORiGmnW6TM9DApUqkgMHiI8aIV0I6NIPvSpVARJTiDHBC4YJFtgf4ssqT75ZqbyvdJwtknUsoYnxLSSfnSpUEiUXl4SjD+E/lWaXDmF138vP1pUqWzSaqi7FFO7BW7OV5ED0EeXSpoVgGbO2kCJ01O/lT0qo3PkY2o0PCcKrYeSO8Z1kk6MY1NFxODUken96VKmocpGfLiTX6n//Z"/>
          <p:cNvSpPr>
            <a:spLocks noChangeAspect="1" noChangeArrowheads="1"/>
          </p:cNvSpPr>
          <p:nvPr/>
        </p:nvSpPr>
        <p:spPr bwMode="auto">
          <a:xfrm>
            <a:off x="134938" y="-690563"/>
            <a:ext cx="1362075" cy="1419226"/>
          </a:xfrm>
          <a:prstGeom prst="rect">
            <a:avLst/>
          </a:prstGeom>
          <a:noFill/>
          <a:ln w="9525">
            <a:noFill/>
            <a:miter lim="800000"/>
            <a:headEnd/>
            <a:tailEnd/>
          </a:ln>
        </p:spPr>
        <p:txBody>
          <a:bodyPr/>
          <a:lstStyle/>
          <a:p>
            <a:endParaRPr lang="en-US">
              <a:latin typeface="Book Antiqua" pitchFamily="18" charset="0"/>
            </a:endParaRPr>
          </a:p>
        </p:txBody>
      </p:sp>
      <p:pic>
        <p:nvPicPr>
          <p:cNvPr id="72710" name="Picture 6" descr="http://www.tvparty.com/bgifs18/sanfordpiccolor.jpg"/>
          <p:cNvPicPr>
            <a:picLocks noChangeAspect="1" noChangeArrowheads="1"/>
          </p:cNvPicPr>
          <p:nvPr/>
        </p:nvPicPr>
        <p:blipFill>
          <a:blip r:embed="rId2" cstate="print"/>
          <a:srcRect/>
          <a:stretch>
            <a:fillRect/>
          </a:stretch>
        </p:blipFill>
        <p:spPr bwMode="auto">
          <a:xfrm>
            <a:off x="3505200" y="3581400"/>
            <a:ext cx="2333625" cy="242570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200" dirty="0" smtClean="0"/>
              <a:t>Demolishers </a:t>
            </a:r>
            <a:br>
              <a:rPr lang="en-US" sz="3200" dirty="0" smtClean="0"/>
            </a:br>
            <a:r>
              <a:rPr lang="en-US" sz="3200" dirty="0" smtClean="0"/>
              <a:t>(§ 56-5-5670 and § 56-5-5945)</a:t>
            </a:r>
            <a:endParaRPr lang="en-US" sz="3200" dirty="0"/>
          </a:p>
        </p:txBody>
      </p:sp>
      <p:sp>
        <p:nvSpPr>
          <p:cNvPr id="73731" name="Content Placeholder 2"/>
          <p:cNvSpPr>
            <a:spLocks noGrp="1"/>
          </p:cNvSpPr>
          <p:nvPr>
            <p:ph idx="1"/>
          </p:nvPr>
        </p:nvSpPr>
        <p:spPr/>
        <p:txBody>
          <a:bodyPr/>
          <a:lstStyle/>
          <a:p>
            <a:pPr eaLnBrk="1" hangingPunct="1">
              <a:buFont typeface="Wingdings 2" pitchFamily="18" charset="2"/>
              <a:buNone/>
            </a:pPr>
            <a:r>
              <a:rPr lang="en-US" smtClean="0"/>
              <a:t>	</a:t>
            </a:r>
          </a:p>
          <a:p>
            <a:pPr eaLnBrk="1" hangingPunct="1">
              <a:buFont typeface="Wingdings 2" pitchFamily="18" charset="2"/>
              <a:buNone/>
            </a:pPr>
            <a:r>
              <a:rPr lang="en-US" sz="2200" smtClean="0"/>
              <a:t>A demolisher who purchases or otherwise acquires nonferrous</a:t>
            </a:r>
          </a:p>
          <a:p>
            <a:pPr eaLnBrk="1" hangingPunct="1">
              <a:buFont typeface="Wingdings 2" pitchFamily="18" charset="2"/>
              <a:buNone/>
            </a:pPr>
            <a:r>
              <a:rPr lang="en-US" sz="2200" smtClean="0"/>
              <a:t>metals is subject to the provisions of § 16‑17‑680.</a:t>
            </a:r>
          </a:p>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buFont typeface="Wingdings 2" pitchFamily="18" charset="2"/>
              <a:buNone/>
            </a:pPr>
            <a:r>
              <a:rPr lang="en-US" smtClean="0"/>
              <a:t>	</a:t>
            </a:r>
          </a:p>
        </p:txBody>
      </p:sp>
      <p:pic>
        <p:nvPicPr>
          <p:cNvPr id="73732" name="Picture 2" descr="http://photos1.fotosearch.com/bthumb/UNY/UNY177/u16145540.jpg"/>
          <p:cNvPicPr>
            <a:picLocks noChangeAspect="1" noChangeArrowheads="1"/>
          </p:cNvPicPr>
          <p:nvPr/>
        </p:nvPicPr>
        <p:blipFill>
          <a:blip r:embed="rId2" cstate="print"/>
          <a:srcRect/>
          <a:stretch>
            <a:fillRect/>
          </a:stretch>
        </p:blipFill>
        <p:spPr bwMode="auto">
          <a:xfrm>
            <a:off x="3810000" y="3581400"/>
            <a:ext cx="1685925" cy="253682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741</TotalTime>
  <Words>2269</Words>
  <Application>Microsoft Office PowerPoint</Application>
  <PresentationFormat>On-screen Show (4:3)</PresentationFormat>
  <Paragraphs>487</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Apex</vt:lpstr>
      <vt:lpstr>South Carolina’s Nonferrous Metals Laws</vt:lpstr>
      <vt:lpstr>Definition of Nonferrous Metals  (§ 16‑11‑523(A) and § 16‑17‑680(A)(2))</vt:lpstr>
      <vt:lpstr>Damaging Property for the Purpose of Obtaining Nonferrous Metals  (§ 16‑11‑523)</vt:lpstr>
      <vt:lpstr>Damaging Property for the Purpose of Obtaining Nonferrous Metals (§ 16‑11‑523(B)) </vt:lpstr>
      <vt:lpstr>Damaging Property for the Purpose of Obtaining Nonferrous Metals (§ 16‑11‑523(C)) </vt:lpstr>
      <vt:lpstr>Damaging Property for the Purpose of Obtaining Nonferrous Metals (§ 16‑11‑523(D)) </vt:lpstr>
      <vt:lpstr>Damaging Property for the Purpose of Obtaining Nonferrous Metals (§ 16‑11‑523(E)) </vt:lpstr>
      <vt:lpstr>Damaging Property for the Purpose of Obtaining Nonferrous Metals (§ 16‑11‑523(F)) </vt:lpstr>
      <vt:lpstr>Damaging Property for the Purpose of Obtaining Nonferrous Metals (§ 16‑11‑523(G)) </vt:lpstr>
      <vt:lpstr>Transporting Nonferrous Metals (§ 16‑17‑680) </vt:lpstr>
      <vt:lpstr>Transporting Nonferrous Metals  (§ 16‑17‑680(G)(1))</vt:lpstr>
      <vt:lpstr>Transporting Nonferrous Metals  (§ 16‑17‑680(G)(2) and (3))</vt:lpstr>
      <vt:lpstr>Transporting Nonferrous Metals  (§ 16‑17‑680(G)(4))</vt:lpstr>
      <vt:lpstr>Transporting Nonferrous Metals  (§ 16‑17‑680(G)(5))</vt:lpstr>
      <vt:lpstr>Selling Nonferrous Metals  (§ 16‑17‑680)</vt:lpstr>
      <vt:lpstr>Selling Nonferrous Metals  (§ 16‑17‑680(C)(1))</vt:lpstr>
      <vt:lpstr>Selling Nonferrous Metals  (§ 16‑17‑680(C)(2))</vt:lpstr>
      <vt:lpstr>Selling Nonferrous Metals  (§ 16‑17‑680(C)(2))</vt:lpstr>
      <vt:lpstr>Selling Nonferrous Metals  (§ 16‑17‑680(C)(3))</vt:lpstr>
      <vt:lpstr>Selling Nonferrous Metals  (§ 16‑17‑680(C)(3))</vt:lpstr>
      <vt:lpstr>Selling Nonferrous Metals  (§ 16‑17‑680(C)(4))</vt:lpstr>
      <vt:lpstr>Selling Nonferrous Metals  (§ 16‑17‑680(C)(5))</vt:lpstr>
      <vt:lpstr>Selling Nonferrous Metals  (§ 16‑17‑680(C)(6))</vt:lpstr>
      <vt:lpstr>Selling Nonferrous Metals  (§ 16‑17‑680(C)(7))</vt:lpstr>
      <vt:lpstr>Selling Nonferrous Metals  (§ 16‑17‑680(C)(11))</vt:lpstr>
      <vt:lpstr>Selling Nonferrous Metals  (§ 16‑17‑680(C)(8))</vt:lpstr>
      <vt:lpstr>Selling Nonferrous Metals  (§ 16‑17‑680(C)(8))</vt:lpstr>
      <vt:lpstr>Selling Nonferrous Metals  (§ 16‑17‑680(C)(9))</vt:lpstr>
      <vt:lpstr>Selling Nonferrous Metals  (§ 16‑17‑680(C)(10))</vt:lpstr>
      <vt:lpstr>Selling Nonferrous Metals  (§ 16‑17‑680(E)(1)(a))</vt:lpstr>
      <vt:lpstr>Selling Nonferrous Metals  (§ 16‑17‑680(E)(1)(b))</vt:lpstr>
      <vt:lpstr>Selling Nonferrous Metals  (§ 16‑17‑680(E)(2))</vt:lpstr>
      <vt:lpstr>Purchasing Nonferrous Metals  (§ 16‑17‑680)</vt:lpstr>
      <vt:lpstr>Purchasing Nonferrous Metals  (§ 16‑17‑680(A)(3) and (B)(1)) </vt:lpstr>
      <vt:lpstr>Purchasing Nonferrous Metals  (§ 16‑17‑680 (A)(1) and (B)(2)) </vt:lpstr>
      <vt:lpstr>Purchasing Nonferrous Metals  (§ 16‑17‑680(B)(2)) </vt:lpstr>
      <vt:lpstr>Purchasing Nonferrous Metals  (§ 16‑17‑680(B)(3)) </vt:lpstr>
      <vt:lpstr>Purchasing Nonferrous Metals  (§ 16‑17‑680(B)(3)) </vt:lpstr>
      <vt:lpstr>Purchasing Nonferrous Metals  (§ 16‑17‑680(B)(4)) </vt:lpstr>
      <vt:lpstr>Purchasing Nonferrous Metals  (§ 16‑17‑680(B)(5))</vt:lpstr>
      <vt:lpstr>Purchasing Nonferrous Metals  (§ 16‑17‑680(B)(6))</vt:lpstr>
      <vt:lpstr>Purchasing Nonferrous Metals  (§ 16‑17‑680(B)(7))</vt:lpstr>
      <vt:lpstr>Purchasing Nonferrous Metals  (§ 16‑17‑680(B)(11))</vt:lpstr>
      <vt:lpstr>Purchasing Nonferrous Metals  (§ 16‑17‑680(B)(9))</vt:lpstr>
      <vt:lpstr>Purchasing Nonferrous Metals  (§ 16‑17‑680(B)(8)) </vt:lpstr>
      <vt:lpstr>Purchasing Nonferrous Metals  (§ 16‑17‑680(D)(1)) </vt:lpstr>
      <vt:lpstr>Purchasing Nonferrous Metals  (§ 16‑17‑680(D)(1)) </vt:lpstr>
      <vt:lpstr>Purchasing Nonferrous Metals  (§ 16‑17‑680(D)(2)) </vt:lpstr>
      <vt:lpstr>Purchasing Nonferrous Metals  (§ 16‑17‑680(D)(2)) </vt:lpstr>
      <vt:lpstr>Purchasing Nonferrous Metals  (§ 16‑17‑680(D)(3)) </vt:lpstr>
      <vt:lpstr>Purchasing Nonferrous Metals  (§ 16‑17‑680(D)(4)) </vt:lpstr>
      <vt:lpstr>Purchasing Nonferrous Metals  (§ 16‑17‑680(D)(5)) </vt:lpstr>
      <vt:lpstr>Purchasing Nonferrous Metals  (§ 16‑17‑680(D)(6)) </vt:lpstr>
      <vt:lpstr>Law Enforcement Investigations (§ 16‑17‑680)</vt:lpstr>
      <vt:lpstr>Law Enforcement Investigations (§ 16‑17‑680(F)(1))</vt:lpstr>
      <vt:lpstr>Law Enforcement Investigations (§ 16‑17‑680(F)(1))</vt:lpstr>
      <vt:lpstr>Law Enforcement Investigations (§ 16‑17‑680(F)(1))</vt:lpstr>
      <vt:lpstr>Law Enforcement Investigations (§ 16‑17‑680(F)(2))</vt:lpstr>
      <vt:lpstr>Law Enforcement Investigations (§ 16‑17‑680(F)(2))</vt:lpstr>
      <vt:lpstr>Law Enforcement Investigations (§ 16‑17‑680(F)(2))</vt:lpstr>
      <vt:lpstr>Law Enforcement Investigations (§ 16‑17‑680(F)(3))</vt:lpstr>
      <vt:lpstr>Law Enforcement Investigations (§ 16‑17‑680(F)(4))</vt:lpstr>
      <vt:lpstr>Forms of Identification (§ 16‑17‑680(H))</vt:lpstr>
      <vt:lpstr>Manhole Covers and Drainage Grates (§ 16‑17‑680(I))</vt:lpstr>
      <vt:lpstr>Exceptions to the Permit Requirements (§ 16‑17‑680(J))</vt:lpstr>
      <vt:lpstr>Exceptions to the Permit Requirements (§ 16‑17‑680(J))</vt:lpstr>
      <vt:lpstr>Exceptions to the Permit Requirements (§ 16‑17‑680(J))</vt:lpstr>
      <vt:lpstr>Preemption of Local Ordinances  (§ 16‑17‑680(K))</vt:lpstr>
      <vt:lpstr>Junk Dealers  (§ 40-27-10 and § 40-27-20)</vt:lpstr>
      <vt:lpstr>Demolishers  (§ 56-5-5670 and § 56-5-5945)</vt:lpstr>
    </vt:vector>
  </TitlesOfParts>
  <Company>LPITS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Carolina’s Nonferrous Metals Laws</dc:title>
  <dc:creator>JJGentry</dc:creator>
  <cp:lastModifiedBy>mdominesey</cp:lastModifiedBy>
  <cp:revision>123</cp:revision>
  <dcterms:created xsi:type="dcterms:W3CDTF">2011-09-06T13:39:47Z</dcterms:created>
  <dcterms:modified xsi:type="dcterms:W3CDTF">2012-12-12T17:54:27Z</dcterms:modified>
</cp:coreProperties>
</file>